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5" r:id="rId4"/>
  </p:sldMasterIdLst>
  <p:notesMasterIdLst>
    <p:notesMasterId r:id="rId17"/>
  </p:notesMasterIdLst>
  <p:sldIdLst>
    <p:sldId id="256" r:id="rId5"/>
    <p:sldId id="298" r:id="rId6"/>
    <p:sldId id="302" r:id="rId7"/>
    <p:sldId id="279" r:id="rId8"/>
    <p:sldId id="257" r:id="rId9"/>
    <p:sldId id="259" r:id="rId10"/>
    <p:sldId id="265" r:id="rId11"/>
    <p:sldId id="266" r:id="rId12"/>
    <p:sldId id="289" r:id="rId13"/>
    <p:sldId id="297" r:id="rId14"/>
    <p:sldId id="300" r:id="rId15"/>
    <p:sldId id="29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2F6A4F-9E09-CAAD-B464-AB384063A5E6}" v="248" dt="2023-01-19T17:43:40.7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4E422-F260-41CB-B7F5-C4E348B8E720}" type="datetimeFigureOut">
              <a:rPr lang="en-US"/>
              <a:t>1/19/2023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8949E0-8C47-4867-86D7-E17ECD267D1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05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8949E0-8C47-4867-86D7-E17ECD267D19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05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6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06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01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8530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71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98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13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52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783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0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6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83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71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6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46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998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65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077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  <p:sldLayoutId id="2147483947" r:id="rId12"/>
    <p:sldLayoutId id="2147483948" r:id="rId13"/>
    <p:sldLayoutId id="2147483949" r:id="rId14"/>
    <p:sldLayoutId id="2147483950" r:id="rId15"/>
    <p:sldLayoutId id="2147483951" r:id="rId16"/>
    <p:sldLayoutId id="2147483952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9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2B744B-409E-4788-9C85-3C1FA0262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505" y="56956"/>
            <a:ext cx="10260990" cy="3523885"/>
          </a:xfrm>
        </p:spPr>
        <p:txBody>
          <a:bodyPr>
            <a:normAutofit/>
          </a:bodyPr>
          <a:lstStyle/>
          <a:p>
            <a:pPr algn="ctr"/>
            <a:r>
              <a:rPr lang="en-US" sz="7300" b="1" dirty="0">
                <a:latin typeface="Times New Roman"/>
                <a:cs typeface="Times New Roman"/>
              </a:rPr>
              <a:t>Prop 207 Marijuana Expungement Program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2B9D51-669C-4354-AB6A-8C7DE37CF9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505" y="4777380"/>
            <a:ext cx="10260990" cy="120976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2400">
                <a:solidFill>
                  <a:schemeClr val="bg2"/>
                </a:solidFill>
                <a:latin typeface="Times New Roman"/>
                <a:cs typeface="Times New Roman"/>
              </a:rPr>
              <a:t>Arizona Marijuana Expungement Coalition</a:t>
            </a:r>
          </a:p>
          <a:p>
            <a:pPr algn="ctr"/>
            <a:endParaRPr lang="en-US" sz="2400">
              <a:solidFill>
                <a:schemeClr val="bg2"/>
              </a:solidFill>
              <a:latin typeface="Times New Roman"/>
              <a:cs typeface="Times New Roman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43D0873-A450-4532-B761-1A55C7B276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5496460"/>
            <a:ext cx="2743200" cy="9895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6E62F8B-CD6B-9751-06F6-C8D38BB35325}"/>
              </a:ext>
            </a:extLst>
          </p:cNvPr>
          <p:cNvSpPr txBox="1"/>
          <p:nvPr/>
        </p:nvSpPr>
        <p:spPr>
          <a:xfrm>
            <a:off x="479340" y="6444653"/>
            <a:ext cx="1119727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  <a:latin typeface="Times New Roman"/>
                <a:cs typeface="Times New Roman"/>
              </a:rPr>
              <a:t>Our program is funded by an Arizona Department of Health Services grant, as part of the Smart and Safe Act.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51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8D518-215C-43C0-9A6B-C29318422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How To Get Assistance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06894-BA52-4551-BD22-9AD5B95FEF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186091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latin typeface="Times New Roman"/>
                <a:cs typeface="Times New Roman"/>
              </a:rPr>
              <a:t>1-800-722-4026</a:t>
            </a:r>
            <a:endParaRPr lang="en-US" sz="2400" dirty="0"/>
          </a:p>
          <a:p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r>
              <a:rPr lang="en-US" sz="2400" dirty="0">
                <a:latin typeface="Times New Roman"/>
                <a:cs typeface="Times New Roman"/>
              </a:rPr>
              <a:t>Info@azexpunge.org</a:t>
            </a: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C29977-B33F-4338-A33A-ABB5D1362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20314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latin typeface="Times New Roman"/>
                <a:cs typeface="Times New Roman"/>
              </a:rPr>
              <a:t>In-person Expungement Clinics</a:t>
            </a:r>
          </a:p>
          <a:p>
            <a:endParaRPr lang="en-US" dirty="0">
              <a:latin typeface="Times New Roman"/>
              <a:cs typeface="Times New Roman"/>
            </a:endParaRPr>
          </a:p>
          <a:p>
            <a:r>
              <a:rPr lang="en-US" sz="2400" dirty="0">
                <a:latin typeface="Times New Roman"/>
                <a:cs typeface="Times New Roman"/>
              </a:rPr>
              <a:t>Online Clinic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61D51D-AF07-49E7-B898-52A40DEBE83F}"/>
              </a:ext>
            </a:extLst>
          </p:cNvPr>
          <p:cNvSpPr txBox="1"/>
          <p:nvPr/>
        </p:nvSpPr>
        <p:spPr>
          <a:xfrm>
            <a:off x="3854939" y="4792784"/>
            <a:ext cx="360289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>
                <a:latin typeface="Times New Roman"/>
                <a:cs typeface="Times New Roman"/>
              </a:rPr>
              <a:t>AZEXPUNGE.ORG</a:t>
            </a:r>
          </a:p>
        </p:txBody>
      </p:sp>
    </p:spTree>
    <p:extLst>
      <p:ext uri="{BB962C8B-B14F-4D97-AF65-F5344CB8AC3E}">
        <p14:creationId xmlns:p14="http://schemas.microsoft.com/office/powerpoint/2010/main" val="1973553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8D518-215C-43C0-9A6B-C29318422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141" y="484536"/>
            <a:ext cx="11371718" cy="1400530"/>
          </a:xfrm>
        </p:spPr>
        <p:txBody>
          <a:bodyPr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Ways to </a:t>
            </a:r>
            <a:r>
              <a:rPr lang="en-US">
                <a:latin typeface="Times New Roman"/>
                <a:cs typeface="Times New Roman"/>
              </a:rPr>
              <a:t>Be Involved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06894-BA52-4551-BD22-9AD5B95FEF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10026242" cy="33474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those with active case re: marijuana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those with prior offenses re: marijuana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 Program to Relevant Individuals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material available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Invite us to any event (classes, intake days, etc.) where multiple attendees will be present </a:t>
            </a:r>
          </a:p>
          <a:p>
            <a:pPr marL="0" indent="0">
              <a:buNone/>
            </a:pP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17768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7ED14-27B0-4F2E-8ABA-F446D5B0B5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353646"/>
            <a:ext cx="8825658" cy="3329581"/>
          </a:xfrm>
        </p:spPr>
        <p:txBody>
          <a:bodyPr/>
          <a:lstStyle/>
          <a:p>
            <a:pPr algn="ctr"/>
            <a:r>
              <a:rPr lang="en-US" sz="6000" dirty="0">
                <a:latin typeface="Times New Roman"/>
                <a:cs typeface="Times New Roman"/>
              </a:rPr>
              <a:t>THANK YOU!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B168A6-238A-4A92-94E9-747A2EF8825F}"/>
              </a:ext>
            </a:extLst>
          </p:cNvPr>
          <p:cNvSpPr txBox="1"/>
          <p:nvPr/>
        </p:nvSpPr>
        <p:spPr>
          <a:xfrm>
            <a:off x="1822939" y="4577862"/>
            <a:ext cx="854612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Times New Roman"/>
                <a:cs typeface="Times New Roman"/>
              </a:rPr>
              <a:t>AZEXPUNGE.ORG             1-800-722-4026            INFO@AZEXPUNGE.ORG</a:t>
            </a:r>
          </a:p>
        </p:txBody>
      </p:sp>
    </p:spTree>
    <p:extLst>
      <p:ext uri="{BB962C8B-B14F-4D97-AF65-F5344CB8AC3E}">
        <p14:creationId xmlns:p14="http://schemas.microsoft.com/office/powerpoint/2010/main" val="570968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627A0B-2406-4BC1-994D-796EB10BE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Our 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41968-4B03-4E86-A209-233FD91C5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/>
                <a:cs typeface="Times New Roman"/>
              </a:rPr>
              <a:t>Make sure that everyone eligible for expungement under Prop 207:</a:t>
            </a:r>
          </a:p>
          <a:p>
            <a:r>
              <a:rPr lang="en-US" dirty="0">
                <a:latin typeface="Times New Roman"/>
                <a:cs typeface="Times New Roman"/>
              </a:rPr>
              <a:t>Is aware of the opportunity</a:t>
            </a:r>
          </a:p>
          <a:p>
            <a:r>
              <a:rPr lang="en-US" dirty="0">
                <a:latin typeface="Times New Roman"/>
                <a:cs typeface="Times New Roman"/>
              </a:rPr>
              <a:t>Understands the benefits of expungement</a:t>
            </a:r>
          </a:p>
          <a:p>
            <a:r>
              <a:rPr lang="en-US" dirty="0">
                <a:latin typeface="Times New Roman"/>
                <a:cs typeface="Times New Roman"/>
              </a:rPr>
              <a:t>Knows how to engage in the court process</a:t>
            </a:r>
          </a:p>
          <a:p>
            <a:r>
              <a:rPr lang="en-US" dirty="0">
                <a:latin typeface="Times New Roman"/>
                <a:cs typeface="Times New Roman"/>
              </a:rPr>
              <a:t>Has access to FREE legal services </a:t>
            </a:r>
          </a:p>
          <a:p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DPS estimates that more than 192,000 marijuana-related cases exist in Arizona, a significant portion may be eligible for expungement</a:t>
            </a:r>
          </a:p>
        </p:txBody>
      </p:sp>
    </p:spTree>
    <p:extLst>
      <p:ext uri="{BB962C8B-B14F-4D97-AF65-F5344CB8AC3E}">
        <p14:creationId xmlns:p14="http://schemas.microsoft.com/office/powerpoint/2010/main" val="3398943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627A0B-2406-4BC1-994D-796EB10BE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Our Coalition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41968-4B03-4E86-A209-233FD91C5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/>
                <a:cs typeface="Times New Roman"/>
              </a:rPr>
              <a:t>Our group of legal aid and community organizations provides our pro bono services across the entire state and includes:</a:t>
            </a:r>
          </a:p>
          <a:p>
            <a:r>
              <a:rPr lang="en-US" dirty="0">
                <a:latin typeface="Times New Roman"/>
                <a:cs typeface="Times New Roman"/>
              </a:rPr>
              <a:t>Arizona Justice Project</a:t>
            </a:r>
          </a:p>
          <a:p>
            <a:r>
              <a:rPr lang="en-US" dirty="0">
                <a:latin typeface="Times New Roman"/>
                <a:cs typeface="Times New Roman"/>
              </a:rPr>
              <a:t>Civil Rights Restoration Clinic, U of A School of Law</a:t>
            </a:r>
          </a:p>
          <a:p>
            <a:r>
              <a:rPr lang="en-US" dirty="0">
                <a:latin typeface="Times New Roman"/>
                <a:cs typeface="Times New Roman"/>
              </a:rPr>
              <a:t>Community Legal Services</a:t>
            </a:r>
          </a:p>
          <a:p>
            <a:r>
              <a:rPr lang="en-US" dirty="0">
                <a:latin typeface="Times New Roman"/>
                <a:cs typeface="Times New Roman"/>
              </a:rPr>
              <a:t>DNA Peoples Legal Services</a:t>
            </a:r>
          </a:p>
          <a:p>
            <a:r>
              <a:rPr lang="en-US" dirty="0">
                <a:latin typeface="Times New Roman"/>
                <a:cs typeface="Times New Roman"/>
              </a:rPr>
              <a:t>Just Communities Arizona</a:t>
            </a:r>
          </a:p>
          <a:p>
            <a:r>
              <a:rPr lang="en-US" dirty="0">
                <a:latin typeface="Times New Roman"/>
                <a:cs typeface="Times New Roman"/>
              </a:rPr>
              <a:t>Post Conviction Clinic, ASU School of Law</a:t>
            </a:r>
          </a:p>
          <a:p>
            <a:r>
              <a:rPr lang="en-US" dirty="0">
                <a:latin typeface="Times New Roman"/>
                <a:cs typeface="Times New Roman"/>
              </a:rPr>
              <a:t>Southern Arizona Legal Aid</a:t>
            </a:r>
          </a:p>
          <a:p>
            <a:pPr marL="0" indent="0">
              <a:buNone/>
            </a:pPr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65405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2DCC7B-4ED7-4D4A-BA21-8202E211D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en-US">
                <a:latin typeface="Times New Roman"/>
                <a:cs typeface="Times New Roman"/>
              </a:rPr>
              <a:t>Expungement and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CF6C1-EB6A-4283-8882-07C085758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What is expungement? </a:t>
            </a:r>
            <a:endParaRPr lang="en-US" dirty="0">
              <a:latin typeface="Century Gothic" panose="020B0502020202020204"/>
              <a:cs typeface="Times New Roman"/>
            </a:endParaRPr>
          </a:p>
          <a:p>
            <a:pPr lvl="1">
              <a:buFontTx/>
              <a:buChar char="-"/>
            </a:pPr>
            <a:r>
              <a:rPr lang="en-US" sz="2000" dirty="0">
                <a:latin typeface="Times New Roman"/>
                <a:cs typeface="Times New Roman"/>
              </a:rPr>
              <a:t>Records will be sealed from public view and no longer visible to law enforcement</a:t>
            </a:r>
          </a:p>
          <a:p>
            <a:r>
              <a:rPr lang="en-US" dirty="0">
                <a:latin typeface="Times New Roman"/>
                <a:cs typeface="Times New Roman"/>
              </a:rPr>
              <a:t>Easier to obtain gainful employment, safe housing, education, financial assistance, and other critical services</a:t>
            </a:r>
          </a:p>
          <a:p>
            <a:r>
              <a:rPr lang="en-US" dirty="0">
                <a:latin typeface="Times New Roman"/>
                <a:cs typeface="Times New Roman"/>
              </a:rPr>
              <a:t>Expungement can also restore some civil rights, including right to vote, hold public office, possess and own firearm, s</a:t>
            </a:r>
            <a:r>
              <a:rPr lang="en-US" dirty="0">
                <a:latin typeface="Times New Roman"/>
                <a:ea typeface="+mj-lt"/>
                <a:cs typeface="+mj-lt"/>
              </a:rPr>
              <a:t>erve on a jury, </a:t>
            </a:r>
            <a:r>
              <a:rPr lang="en-US" dirty="0">
                <a:latin typeface="Times New Roman"/>
                <a:ea typeface="+mj-lt"/>
                <a:cs typeface="Times New Roman"/>
              </a:rPr>
              <a:t>secure</a:t>
            </a:r>
            <a:r>
              <a:rPr lang="en-US" dirty="0">
                <a:latin typeface="Times New Roman"/>
                <a:cs typeface="Times New Roman"/>
              </a:rPr>
              <a:t> professional licenses</a:t>
            </a:r>
          </a:p>
          <a:p>
            <a:endParaRPr lang="en-US" dirty="0">
              <a:latin typeface="Times New Roman"/>
              <a:cs typeface="Times New Roman"/>
            </a:endParaRPr>
          </a:p>
          <a:p>
            <a:pPr lvl="1"/>
            <a:endParaRPr lang="en-US" dirty="0">
              <a:latin typeface="Times New Roman"/>
              <a:cs typeface="Times New Roman"/>
            </a:endParaRPr>
          </a:p>
          <a:p>
            <a:pPr lvl="1"/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6103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1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5CD71-C4F0-45DE-9C33-8689F4DFB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en-US">
                <a:latin typeface="Times New Roman"/>
                <a:ea typeface="+mj-lt"/>
                <a:cs typeface="+mj-lt"/>
              </a:rPr>
              <a:t>A.R.S § 36-2862 Overview</a:t>
            </a:r>
            <a:endParaRPr lang="en-US">
              <a:latin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A35A6-7DE8-4259-A043-D25274F92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>
                <a:latin typeface="Times New Roman"/>
                <a:cs typeface="Times New Roman"/>
              </a:rPr>
              <a:t>Who is eligible? 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/>
                <a:ea typeface="+mj-ea"/>
                <a:cs typeface="Times New Roman"/>
              </a:rPr>
              <a:t>Anyone 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including juveniles</a:t>
            </a:r>
            <a:r>
              <a:rPr lang="en-US" dirty="0">
                <a:latin typeface="Times New Roman"/>
                <a:cs typeface="Times New Roman"/>
              </a:rPr>
              <a:t>) arrested</a:t>
            </a:r>
            <a:r>
              <a:rPr lang="en-US" dirty="0">
                <a:latin typeface="Times New Roman"/>
                <a:ea typeface="+mj-ea"/>
                <a:cs typeface="Times New Roman"/>
              </a:rPr>
              <a:t>, charged, adjudicated, convicted or sentenced for: </a:t>
            </a:r>
            <a:endParaRPr lang="en-US" dirty="0">
              <a:latin typeface="Times New Roman"/>
              <a:cs typeface="Times New Roman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/>
                <a:ea typeface="+mj-ea"/>
                <a:cs typeface="Times New Roman"/>
              </a:rPr>
              <a:t>1) Possessing, consuming, or transporting 2.5 ounces</a:t>
            </a:r>
            <a:r>
              <a:rPr lang="en-US" sz="2000" dirty="0">
                <a:latin typeface="Times New Roman"/>
                <a:cs typeface="Times New Roman"/>
              </a:rPr>
              <a:t> (70 grams) </a:t>
            </a:r>
            <a:r>
              <a:rPr lang="en-US" sz="2000" dirty="0">
                <a:latin typeface="Times New Roman"/>
                <a:ea typeface="+mj-ea"/>
                <a:cs typeface="Times New Roman"/>
              </a:rPr>
              <a:t>or less, of which not  more than 12.5 grams was marijuana concentrate</a:t>
            </a:r>
            <a:endParaRPr lang="en-US" sz="2000" dirty="0">
              <a:latin typeface="Times New Roman"/>
              <a:cs typeface="Times New Roman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/>
                <a:ea typeface="+mj-ea"/>
                <a:cs typeface="Times New Roman"/>
              </a:rPr>
              <a:t>2) Possessing, transporting, cultivating or processing not more than 6 marijuana plants at the individual’s primary residence for personal use</a:t>
            </a:r>
            <a:endParaRPr lang="en-US" sz="2000" dirty="0">
              <a:latin typeface="Times New Roman"/>
              <a:cs typeface="Times New Roman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/>
                <a:ea typeface="+mj-ea"/>
                <a:cs typeface="Times New Roman"/>
              </a:rPr>
              <a:t>3) Possessing, using or transporting paraphernalia relating to cultivation, manufacture, processing or consumption of marijuana</a:t>
            </a:r>
            <a:endParaRPr lang="en-US" sz="2000" dirty="0"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</a:pPr>
            <a:endParaRPr lang="en-US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79417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1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81CE5A-1998-4AE4-8855-1CE385013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en-US">
                <a:latin typeface="Times New Roman"/>
                <a:cs typeface="Times New Roman"/>
              </a:rPr>
              <a:t>A.R.S. § 36-2862 Overview cont’d. 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FDEF4-0B2D-4541-BCDB-EB117B3DA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/>
                <a:cs typeface="Times New Roman"/>
              </a:rPr>
              <a:t>What is </a:t>
            </a:r>
            <a:r>
              <a:rPr lang="en-US" sz="2400" u="sng" dirty="0">
                <a:latin typeface="Times New Roman"/>
                <a:cs typeface="Times New Roman"/>
              </a:rPr>
              <a:t>NOT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expungeable</a:t>
            </a:r>
            <a:r>
              <a:rPr lang="en-US" sz="2400" dirty="0">
                <a:latin typeface="Times New Roman"/>
                <a:cs typeface="Times New Roman"/>
              </a:rPr>
              <a:t>:</a:t>
            </a:r>
          </a:p>
          <a:p>
            <a:r>
              <a:rPr lang="en-US" dirty="0">
                <a:latin typeface="Times New Roman"/>
                <a:cs typeface="Times New Roman"/>
              </a:rPr>
              <a:t>1) Federal and tribal charges</a:t>
            </a:r>
          </a:p>
          <a:p>
            <a:r>
              <a:rPr lang="en-US" dirty="0">
                <a:latin typeface="Times New Roman"/>
                <a:cs typeface="Times New Roman"/>
              </a:rPr>
              <a:t>2) Possession of more than the legal limit</a:t>
            </a:r>
          </a:p>
          <a:p>
            <a:r>
              <a:rPr lang="en-US" dirty="0">
                <a:latin typeface="Times New Roman"/>
                <a:cs typeface="Times New Roman"/>
              </a:rPr>
              <a:t>3) Possession of other illegal drugs</a:t>
            </a:r>
          </a:p>
          <a:p>
            <a:pPr marL="0" indent="0">
              <a:buNone/>
            </a:pPr>
            <a:endParaRPr lang="en-US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21368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1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13572C-884C-4249-9C8A-FBFB949A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en-US">
                <a:latin typeface="Times New Roman"/>
                <a:cs typeface="Times New Roman"/>
              </a:rPr>
              <a:t>After Filing Petition</a:t>
            </a:r>
            <a:r>
              <a:rPr lang="en-US" b="1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682B7-F10B-4933-84AD-43C3F8C8D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Court notifies prosecuting agency and allows them 30 days to respond</a:t>
            </a:r>
            <a:endParaRPr lang="en-US" dirty="0"/>
          </a:p>
          <a:p>
            <a:endParaRPr lang="en-US" dirty="0"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Court will grant petition unless prosecuting agency establishes clear and convincing evidence that petitioner is not eligible for expungement</a:t>
            </a:r>
          </a:p>
        </p:txBody>
      </p:sp>
    </p:spTree>
    <p:extLst>
      <p:ext uri="{BB962C8B-B14F-4D97-AF65-F5344CB8AC3E}">
        <p14:creationId xmlns:p14="http://schemas.microsoft.com/office/powerpoint/2010/main" val="3289879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1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9274F2-3D21-4ED0-A5B5-6A87071BD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en-US">
                <a:latin typeface="Times New Roman"/>
                <a:cs typeface="Times New Roman"/>
              </a:rPr>
              <a:t>Petition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19907-AD0C-4D0E-A3D3-8058C8596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If petition is denied, petitioner has 20 days to appeal</a:t>
            </a:r>
          </a:p>
          <a:p>
            <a:r>
              <a:rPr lang="en-US" dirty="0">
                <a:latin typeface="Times New Roman"/>
                <a:cs typeface="Times New Roman"/>
              </a:rPr>
              <a:t>If petition is granted, records are expunged, and some civil rights may be restored</a:t>
            </a:r>
          </a:p>
          <a:p>
            <a:pPr lvl="1"/>
            <a:r>
              <a:rPr lang="en-US" dirty="0">
                <a:latin typeface="Times New Roman"/>
                <a:cs typeface="Times New Roman"/>
              </a:rPr>
              <a:t>Fines and fees- all outstanding balances for that charge should be cancelled</a:t>
            </a:r>
          </a:p>
          <a:p>
            <a:pPr lvl="1"/>
            <a:r>
              <a:rPr lang="en-US" dirty="0">
                <a:latin typeface="Times New Roman"/>
                <a:cs typeface="Times New Roman"/>
              </a:rPr>
              <a:t>If you owe fines/fees for other non-eligible charges, ask court for new payment plan</a:t>
            </a:r>
          </a:p>
          <a:p>
            <a:pPr lvl="1"/>
            <a:r>
              <a:rPr lang="en-US" dirty="0">
                <a:latin typeface="Times New Roman"/>
                <a:cs typeface="Times New Roman"/>
              </a:rPr>
              <a:t>All monetary penalties already paid cannot be refunded</a:t>
            </a:r>
          </a:p>
          <a:p>
            <a:pPr lvl="1"/>
            <a:r>
              <a:rPr lang="en-US" u="sng" dirty="0">
                <a:latin typeface="Times New Roman"/>
                <a:cs typeface="Times New Roman"/>
              </a:rPr>
              <a:t>Keep copy of court's order showing records are expunged!</a:t>
            </a:r>
          </a:p>
        </p:txBody>
      </p:sp>
    </p:spTree>
    <p:extLst>
      <p:ext uri="{BB962C8B-B14F-4D97-AF65-F5344CB8AC3E}">
        <p14:creationId xmlns:p14="http://schemas.microsoft.com/office/powerpoint/2010/main" val="2801284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C79843-FEDC-451D-88DC-115276D20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en-US">
                <a:latin typeface="Times New Roman"/>
                <a:cs typeface="Times New Roman"/>
              </a:rPr>
              <a:t>Granted 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7074D-006F-40D4-8FD8-5E153DD17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If petition is granted, court shall issue order that does all the following:</a:t>
            </a:r>
            <a:endParaRPr lang="en-US" dirty="0">
              <a:latin typeface="Century Gothic" panose="020B0502020202020204"/>
              <a:cs typeface="Times New Roman"/>
            </a:endParaRPr>
          </a:p>
          <a:p>
            <a:pPr lvl="1"/>
            <a:r>
              <a:rPr lang="en-US" dirty="0">
                <a:latin typeface="Times New Roman"/>
                <a:cs typeface="Times New Roman"/>
              </a:rPr>
              <a:t>Vacates judgment of adjudication or conviction</a:t>
            </a:r>
          </a:p>
          <a:p>
            <a:pPr lvl="1"/>
            <a:r>
              <a:rPr lang="en-US" dirty="0">
                <a:latin typeface="Times New Roman"/>
                <a:cs typeface="Times New Roman"/>
              </a:rPr>
              <a:t>State that it expunges any record of arrest, charge, conviction, adjudication and sentence</a:t>
            </a:r>
          </a:p>
          <a:p>
            <a:pPr lvl="1"/>
            <a:r>
              <a:rPr lang="en-US" dirty="0">
                <a:latin typeface="Times New Roman"/>
                <a:cs typeface="Times New Roman"/>
              </a:rPr>
              <a:t>State that petitioner's civil rights are restored, unless other conviction that prohibits</a:t>
            </a:r>
          </a:p>
          <a:p>
            <a:pPr lvl="1"/>
            <a:r>
              <a:rPr lang="en-US" dirty="0">
                <a:latin typeface="Times New Roman"/>
                <a:cs typeface="Times New Roman"/>
              </a:rPr>
              <a:t>Require clerk to notify DPS, prosecuting agency and arresting law enforcement agency of the expungement order</a:t>
            </a:r>
          </a:p>
          <a:p>
            <a:pPr lvl="1"/>
            <a:r>
              <a:rPr lang="en-US" sz="1800" dirty="0">
                <a:latin typeface="Times New Roman"/>
                <a:cs typeface="Times New Roman"/>
              </a:rPr>
              <a:t>Arresting and prosecuting agencies shall not make any records available as public record to anyone</a:t>
            </a:r>
          </a:p>
          <a:p>
            <a:pPr lvl="1"/>
            <a:r>
              <a:rPr lang="en-US" sz="1800" dirty="0">
                <a:latin typeface="Times New Roman"/>
                <a:cs typeface="Times New Roman"/>
              </a:rPr>
              <a:t>May not be used in a subsequent prosecution</a:t>
            </a:r>
          </a:p>
          <a:p>
            <a:pPr marL="457200" lvl="1" indent="0">
              <a:buNone/>
            </a:pP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58358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3b9bef4-5bf1-49cf-bc31-fafbb10ae592">
      <UserInfo>
        <DisplayName>Martin Hutchins</DisplayName>
        <AccountId>97</AccountId>
        <AccountType/>
      </UserInfo>
    </SharedWithUsers>
    <TaxCatchAll xmlns="53b9bef4-5bf1-49cf-bc31-fafbb10ae592" xsi:nil="true"/>
    <lcf76f155ced4ddcb4097134ff3c332f xmlns="e17bc5ee-7fe3-4e56-a6f2-f360705c058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601251CB3E094B8BF7BFA1252A6855" ma:contentTypeVersion="16" ma:contentTypeDescription="Create a new document." ma:contentTypeScope="" ma:versionID="431c3f9257a437a4212ac1d4ce445b13">
  <xsd:schema xmlns:xsd="http://www.w3.org/2001/XMLSchema" xmlns:xs="http://www.w3.org/2001/XMLSchema" xmlns:p="http://schemas.microsoft.com/office/2006/metadata/properties" xmlns:ns2="e17bc5ee-7fe3-4e56-a6f2-f360705c0583" xmlns:ns3="53b9bef4-5bf1-49cf-bc31-fafbb10ae592" targetNamespace="http://schemas.microsoft.com/office/2006/metadata/properties" ma:root="true" ma:fieldsID="89fbf75ad330baa48a768f8415e84911" ns2:_="" ns3:_="">
    <xsd:import namespace="e17bc5ee-7fe3-4e56-a6f2-f360705c0583"/>
    <xsd:import namespace="53b9bef4-5bf1-49cf-bc31-fafbb10ae5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7bc5ee-7fe3-4e56-a6f2-f360705c05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f2b35b5-5b52-4d4f-a1a3-9932e7f357b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b9bef4-5bf1-49cf-bc31-fafbb10ae59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f9b784c-7fdc-4bfc-ba25-1ce7358c2595}" ma:internalName="TaxCatchAll" ma:showField="CatchAllData" ma:web="53b9bef4-5bf1-49cf-bc31-fafbb10ae5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9044CD-1DB7-4DFF-AAD9-81E6C9F94E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A939F1-9601-4D18-A388-2EE3A7F84B8C}">
  <ds:schemaRefs>
    <ds:schemaRef ds:uri="http://schemas.microsoft.com/office/infopath/2007/PartnerControls"/>
    <ds:schemaRef ds:uri="http://purl.org/dc/elements/1.1/"/>
    <ds:schemaRef ds:uri="53b9bef4-5bf1-49cf-bc31-fafbb10ae592"/>
    <ds:schemaRef ds:uri="http://schemas.microsoft.com/office/2006/documentManagement/types"/>
    <ds:schemaRef ds:uri="e17bc5ee-7fe3-4e56-a6f2-f360705c0583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127450A-E661-462C-9E4E-8CAA6155FE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7bc5ee-7fe3-4e56-a6f2-f360705c0583"/>
    <ds:schemaRef ds:uri="53b9bef4-5bf1-49cf-bc31-fafbb10ae5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</TotalTime>
  <Words>576</Words>
  <Application>Microsoft Office PowerPoint</Application>
  <PresentationFormat>Widescreen</PresentationFormat>
  <Paragraphs>71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Ion</vt:lpstr>
      <vt:lpstr>Prop 207 Marijuana Expungement Program</vt:lpstr>
      <vt:lpstr>Our Mission</vt:lpstr>
      <vt:lpstr>Our Coalition</vt:lpstr>
      <vt:lpstr>Expungement and Benefits</vt:lpstr>
      <vt:lpstr>A.R.S § 36-2862 Overview</vt:lpstr>
      <vt:lpstr>A.R.S. § 36-2862 Overview cont’d. </vt:lpstr>
      <vt:lpstr>After Filing Petition </vt:lpstr>
      <vt:lpstr>Petition Outcomes</vt:lpstr>
      <vt:lpstr>Granted Petition</vt:lpstr>
      <vt:lpstr>How To Get Assistance</vt:lpstr>
      <vt:lpstr>Ways to Be Involved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 207 Marijuana Expungement Training</dc:title>
  <dc:creator>Lenna Ortega</dc:creator>
  <cp:lastModifiedBy>Martin Hutchins</cp:lastModifiedBy>
  <cp:revision>412</cp:revision>
  <dcterms:created xsi:type="dcterms:W3CDTF">2021-08-12T22:56:25Z</dcterms:created>
  <dcterms:modified xsi:type="dcterms:W3CDTF">2023-01-19T17:44:37Z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0x01010031601251CB3E094B8BF7BFA1252A6855</vt:lpwstr>
  </property>
  <property fmtid="{D5CDD505-2E9C-101B-9397-08002B2CF9AE}" pid="3" name="MediaServiceImageTags">
    <vt:lpwstr/>
  </property>
</Properties>
</file>