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  <p:sldMasterId id="2147483955" r:id="rId2"/>
    <p:sldMasterId id="2147483967" r:id="rId3"/>
  </p:sldMasterIdLst>
  <p:notesMasterIdLst>
    <p:notesMasterId r:id="rId17"/>
  </p:notesMasterIdLst>
  <p:handoutMasterIdLst>
    <p:handoutMasterId r:id="rId18"/>
  </p:handoutMasterIdLst>
  <p:sldIdLst>
    <p:sldId id="526" r:id="rId4"/>
    <p:sldId id="1099" r:id="rId5"/>
    <p:sldId id="291" r:id="rId6"/>
    <p:sldId id="1151" r:id="rId7"/>
    <p:sldId id="295" r:id="rId8"/>
    <p:sldId id="282" r:id="rId9"/>
    <p:sldId id="262" r:id="rId10"/>
    <p:sldId id="1150" r:id="rId11"/>
    <p:sldId id="284" r:id="rId12"/>
    <p:sldId id="274" r:id="rId13"/>
    <p:sldId id="267" r:id="rId14"/>
    <p:sldId id="290" r:id="rId15"/>
    <p:sldId id="1128" r:id="rId16"/>
  </p:sldIdLst>
  <p:sldSz cx="9144000" cy="6858000" type="screen4x3"/>
  <p:notesSz cx="7010400" cy="9296400"/>
  <p:defaultTextStyle>
    <a:defPPr>
      <a:defRPr lang="en-US"/>
    </a:defPPr>
    <a:lvl1pPr algn="l" defTabSz="455124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5124" algn="l" defTabSz="455124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0241" algn="l" defTabSz="455124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65360" algn="l" defTabSz="455124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0479" algn="l" defTabSz="455124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75599" algn="l" defTabSz="91024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30717" algn="l" defTabSz="91024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185839" algn="l" defTabSz="91024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40956" algn="l" defTabSz="91024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Rigler" initials="JR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306"/>
    <a:srgbClr val="B82927"/>
    <a:srgbClr val="0066FF"/>
    <a:srgbClr val="F3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84790" autoAdjust="0"/>
  </p:normalViewPr>
  <p:slideViewPr>
    <p:cSldViewPr snapToGrid="0" snapToObjects="1">
      <p:cViewPr varScale="1">
        <p:scale>
          <a:sx n="97" d="100"/>
          <a:sy n="97" d="100"/>
        </p:scale>
        <p:origin x="2082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266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88098924872883E-2"/>
          <c:y val="3.3052668416447953E-2"/>
          <c:w val="0.86434890199394532"/>
          <c:h val="0.851798845144357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PowerPoint]Projections'!$I$27</c:f>
              <c:strCache>
                <c:ptCount val="1"/>
                <c:pt idx="0">
                  <c:v>Total Opioid Deaths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9589006214714191E-3"/>
                  <c:y val="-4.526361079723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BC-4299-9984-4BF27F4A8E7D}"/>
                </c:ext>
              </c:extLst>
            </c:dLbl>
            <c:dLbl>
              <c:idx val="1"/>
              <c:layout>
                <c:manualLayout>
                  <c:x val="5.5788005578800556E-3"/>
                  <c:y val="-4.3087963153194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BC-4299-9984-4BF27F4A8E7D}"/>
                </c:ext>
              </c:extLst>
            </c:dLbl>
            <c:dLbl>
              <c:idx val="2"/>
              <c:layout>
                <c:manualLayout>
                  <c:x val="0"/>
                  <c:y val="-7.660082338345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BC-4299-9984-4BF27F4A8E7D}"/>
                </c:ext>
              </c:extLst>
            </c:dLbl>
            <c:dLbl>
              <c:idx val="3"/>
              <c:layout>
                <c:manualLayout>
                  <c:x val="-3.7192003719200371E-3"/>
                  <c:y val="-3.351286023026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BC-4299-9984-4BF27F4A8E7D}"/>
                </c:ext>
              </c:extLst>
            </c:dLbl>
            <c:dLbl>
              <c:idx val="4"/>
              <c:layout>
                <c:manualLayout>
                  <c:x val="-1.8596001859600185E-3"/>
                  <c:y val="-6.22381689990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BC-4299-9984-4BF27F4A8E7D}"/>
                </c:ext>
              </c:extLst>
            </c:dLbl>
            <c:dLbl>
              <c:idx val="5"/>
              <c:layout>
                <c:manualLayout>
                  <c:x val="3.7192003719200371E-3"/>
                  <c:y val="-7.660082338345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BC-4299-9984-4BF27F4A8E7D}"/>
                </c:ext>
              </c:extLst>
            </c:dLbl>
            <c:dLbl>
              <c:idx val="6"/>
              <c:layout>
                <c:manualLayout>
                  <c:x val="-7.4384007438400741E-3"/>
                  <c:y val="-7.660120035601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BC-4299-9984-4BF27F4A8E7D}"/>
                </c:ext>
              </c:extLst>
            </c:dLbl>
            <c:dLbl>
              <c:idx val="7"/>
              <c:layout>
                <c:manualLayout>
                  <c:x val="-1.3017201301720131E-2"/>
                  <c:y val="-9.5751029229321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BC-4299-9984-4BF27F4A8E7D}"/>
                </c:ext>
              </c:extLst>
            </c:dLbl>
            <c:dLbl>
              <c:idx val="8"/>
              <c:layout>
                <c:manualLayout>
                  <c:x val="-3.1613203161320318E-2"/>
                  <c:y val="-8.61759263063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BC-4299-9984-4BF27F4A8E7D}"/>
                </c:ext>
              </c:extLst>
            </c:dLbl>
            <c:dLbl>
              <c:idx val="9"/>
              <c:layout>
                <c:manualLayout>
                  <c:x val="-3.6206195633244329E-2"/>
                  <c:y val="-0.12797421581891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BC-4299-9984-4BF27F4A8E7D}"/>
                </c:ext>
              </c:extLst>
            </c:dLbl>
            <c:dLbl>
              <c:idx val="10"/>
              <c:layout>
                <c:manualLayout>
                  <c:x val="-1.3537766036756367E-2"/>
                  <c:y val="-4.7015696167542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1,982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BC-4299-9984-4BF27F4A8E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PowerPoint]Projections'!$A$28:$A$40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'[Chart in Microsoft PowerPoint]Projections'!$I$28:$I$40</c:f>
              <c:numCache>
                <c:formatCode>#,##0</c:formatCode>
                <c:ptCount val="11"/>
                <c:pt idx="0">
                  <c:v>621</c:v>
                </c:pt>
                <c:pt idx="1">
                  <c:v>561</c:v>
                </c:pt>
                <c:pt idx="2">
                  <c:v>454</c:v>
                </c:pt>
                <c:pt idx="3">
                  <c:v>526</c:v>
                </c:pt>
                <c:pt idx="4">
                  <c:v>569</c:v>
                </c:pt>
                <c:pt idx="5">
                  <c:v>679</c:v>
                </c:pt>
                <c:pt idx="6">
                  <c:v>800</c:v>
                </c:pt>
                <c:pt idx="7">
                  <c:v>959</c:v>
                </c:pt>
                <c:pt idx="8">
                  <c:v>1167</c:v>
                </c:pt>
                <c:pt idx="9">
                  <c:v>1365.0363636363636</c:v>
                </c:pt>
                <c:pt idx="10">
                  <c:v>1980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36BC-4299-9984-4BF27F4A8E7D}"/>
            </c:ext>
          </c:extLst>
        </c:ser>
        <c:ser>
          <c:idx val="1"/>
          <c:order val="1"/>
          <c:tx>
            <c:strRef>
              <c:f>'[Chart in Microsoft PowerPoint]Projections'!$J$27</c:f>
              <c:strCache>
                <c:ptCount val="1"/>
                <c:pt idx="0">
                  <c:v>Heroin Deaths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4341697478631048E-3"/>
                  <c:y val="2.1762138420297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BC-4299-9984-4BF27F4A8E7D}"/>
                </c:ext>
              </c:extLst>
            </c:dLbl>
            <c:dLbl>
              <c:idx val="1"/>
              <c:layout>
                <c:manualLayout>
                  <c:x val="-1.6748988098624757E-4"/>
                  <c:y val="1.696822388849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BC-4299-9984-4BF27F4A8E7D}"/>
                </c:ext>
              </c:extLst>
            </c:dLbl>
            <c:dLbl>
              <c:idx val="2"/>
              <c:layout>
                <c:manualLayout>
                  <c:x val="-4.9093056285260984E-3"/>
                  <c:y val="1.8277300468141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BC-4299-9984-4BF27F4A8E7D}"/>
                </c:ext>
              </c:extLst>
            </c:dLbl>
            <c:dLbl>
              <c:idx val="3"/>
              <c:layout>
                <c:manualLayout>
                  <c:x val="0"/>
                  <c:y val="1.9150205845864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BC-4299-9984-4BF27F4A8E7D}"/>
                </c:ext>
              </c:extLst>
            </c:dLbl>
            <c:dLbl>
              <c:idx val="4"/>
              <c:layout>
                <c:manualLayout>
                  <c:x val="0"/>
                  <c:y val="1.915020584586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BC-4299-9984-4BF27F4A8E7D}"/>
                </c:ext>
              </c:extLst>
            </c:dLbl>
            <c:dLbl>
              <c:idx val="5"/>
              <c:layout>
                <c:manualLayout>
                  <c:x val="0"/>
                  <c:y val="1.915020584586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BC-4299-9984-4BF27F4A8E7D}"/>
                </c:ext>
              </c:extLst>
            </c:dLbl>
            <c:dLbl>
              <c:idx val="6"/>
              <c:layout>
                <c:manualLayout>
                  <c:x val="0"/>
                  <c:y val="3.351286023026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BC-4299-9984-4BF27F4A8E7D}"/>
                </c:ext>
              </c:extLst>
            </c:dLbl>
            <c:dLbl>
              <c:idx val="7"/>
              <c:layout>
                <c:manualLayout>
                  <c:x val="-1.8596001859600185E-3"/>
                  <c:y val="4.3087963153194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BC-4299-9984-4BF27F4A8E7D}"/>
                </c:ext>
              </c:extLst>
            </c:dLbl>
            <c:dLbl>
              <c:idx val="8"/>
              <c:layout>
                <c:manualLayout>
                  <c:x val="-7.4384007438400741E-3"/>
                  <c:y val="5.2663066076126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BC-4299-9984-4BF27F4A8E7D}"/>
                </c:ext>
              </c:extLst>
            </c:dLbl>
            <c:dLbl>
              <c:idx val="9"/>
              <c:layout>
                <c:manualLayout>
                  <c:x val="0"/>
                  <c:y val="-2.350784808377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BC-4299-9984-4BF27F4A8E7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CD-43DD-B32A-47AEE0502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PowerPoint]Projections'!$A$28:$A$40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'[Chart in Microsoft PowerPoint]Projections'!$J$28:$J$40</c:f>
              <c:numCache>
                <c:formatCode>#,##0</c:formatCode>
                <c:ptCount val="11"/>
                <c:pt idx="0">
                  <c:v>89</c:v>
                </c:pt>
                <c:pt idx="1">
                  <c:v>123</c:v>
                </c:pt>
                <c:pt idx="2">
                  <c:v>92</c:v>
                </c:pt>
                <c:pt idx="3">
                  <c:v>137</c:v>
                </c:pt>
                <c:pt idx="4">
                  <c:v>190</c:v>
                </c:pt>
                <c:pt idx="5">
                  <c:v>248</c:v>
                </c:pt>
                <c:pt idx="6">
                  <c:v>311</c:v>
                </c:pt>
                <c:pt idx="7">
                  <c:v>346</c:v>
                </c:pt>
                <c:pt idx="8">
                  <c:v>379</c:v>
                </c:pt>
                <c:pt idx="9">
                  <c:v>292.63270777479892</c:v>
                </c:pt>
                <c:pt idx="10">
                  <c:v>229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4-36BC-4299-9984-4BF27F4A8E7D}"/>
            </c:ext>
          </c:extLst>
        </c:ser>
        <c:ser>
          <c:idx val="2"/>
          <c:order val="2"/>
          <c:tx>
            <c:strRef>
              <c:f>'[Chart in Microsoft PowerPoint]Projections'!$K$27</c:f>
              <c:strCache>
                <c:ptCount val="1"/>
                <c:pt idx="0">
                  <c:v>Rx/Synthetic Opioid Deaths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2347748433663147E-2"/>
                  <c:y val="3.1760686404483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BC-4299-9984-4BF27F4A8E7D}"/>
                </c:ext>
              </c:extLst>
            </c:dLbl>
            <c:dLbl>
              <c:idx val="1"/>
              <c:layout>
                <c:manualLayout>
                  <c:x val="-1.8597466111715114E-3"/>
                  <c:y val="4.3087963153194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6BC-4299-9984-4BF27F4A8E7D}"/>
                </c:ext>
              </c:extLst>
            </c:dLbl>
            <c:dLbl>
              <c:idx val="2"/>
              <c:layout>
                <c:manualLayout>
                  <c:x val="1.8596001859600185E-3"/>
                  <c:y val="2.3937757307330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6BC-4299-9984-4BF27F4A8E7D}"/>
                </c:ext>
              </c:extLst>
            </c:dLbl>
            <c:dLbl>
              <c:idx val="3"/>
              <c:layout>
                <c:manualLayout>
                  <c:x val="-1.8596001859600185E-3"/>
                  <c:y val="2.87253087687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6BC-4299-9984-4BF27F4A8E7D}"/>
                </c:ext>
              </c:extLst>
            </c:dLbl>
            <c:dLbl>
              <c:idx val="4"/>
              <c:layout>
                <c:manualLayout>
                  <c:x val="5.5788005578800556E-3"/>
                  <c:y val="2.8725308768796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6BC-4299-9984-4BF27F4A8E7D}"/>
                </c:ext>
              </c:extLst>
            </c:dLbl>
            <c:dLbl>
              <c:idx val="5"/>
              <c:layout>
                <c:manualLayout>
                  <c:x val="1.8596001859600185E-3"/>
                  <c:y val="1.915020584586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6BC-4299-9984-4BF27F4A8E7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1,752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CD-43DD-B32A-47AEE0502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PowerPoint]Projections'!$A$28:$A$40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'[Chart in Microsoft PowerPoint]Projections'!$K$28:$K$40</c:f>
              <c:numCache>
                <c:formatCode>General</c:formatCode>
                <c:ptCount val="11"/>
                <c:pt idx="0">
                  <c:v>532</c:v>
                </c:pt>
                <c:pt idx="1">
                  <c:v>438</c:v>
                </c:pt>
                <c:pt idx="2">
                  <c:v>362</c:v>
                </c:pt>
                <c:pt idx="3">
                  <c:v>389</c:v>
                </c:pt>
                <c:pt idx="4">
                  <c:v>379</c:v>
                </c:pt>
                <c:pt idx="5">
                  <c:v>431</c:v>
                </c:pt>
                <c:pt idx="6">
                  <c:v>489</c:v>
                </c:pt>
                <c:pt idx="7">
                  <c:v>613</c:v>
                </c:pt>
                <c:pt idx="8">
                  <c:v>789</c:v>
                </c:pt>
                <c:pt idx="9" formatCode="#,##0">
                  <c:v>1072.4036558615646</c:v>
                </c:pt>
                <c:pt idx="10">
                  <c:v>1751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B-36BC-4299-9984-4BF27F4A8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793408"/>
        <c:axId val="145794944"/>
      </c:lineChart>
      <c:catAx>
        <c:axId val="14579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45794944"/>
        <c:crosses val="autoZero"/>
        <c:auto val="1"/>
        <c:lblAlgn val="ctr"/>
        <c:lblOffset val="100"/>
        <c:noMultiLvlLbl val="0"/>
      </c:catAx>
      <c:valAx>
        <c:axId val="1457949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45793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13227565359445E-2"/>
          <c:y val="2.0851408810933364E-2"/>
          <c:w val="0.97497354486928112"/>
          <c:h val="0.839089149167658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'Mon-year'!$A$8:$B$31</c:f>
              <c:multiLvlStrCache>
                <c:ptCount val="24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</c:lvl>
                <c:lvl>
                  <c:pt idx="0">
                    <c:v>2019</c:v>
                  </c:pt>
                  <c:pt idx="6">
                    <c:v>2020</c:v>
                  </c:pt>
                  <c:pt idx="18">
                    <c:v>2021</c:v>
                  </c:pt>
                </c:lvl>
              </c:multiLvlStrCache>
            </c:multiLvlStrRef>
          </c:cat>
          <c:val>
            <c:numRef>
              <c:f>'Mon-year'!$C$8:$C$31</c:f>
              <c:numCache>
                <c:formatCode>General</c:formatCode>
                <c:ptCount val="24"/>
                <c:pt idx="0">
                  <c:v>133</c:v>
                </c:pt>
                <c:pt idx="1">
                  <c:v>128</c:v>
                </c:pt>
                <c:pt idx="2">
                  <c:v>129</c:v>
                </c:pt>
                <c:pt idx="3">
                  <c:v>128</c:v>
                </c:pt>
                <c:pt idx="4">
                  <c:v>118</c:v>
                </c:pt>
                <c:pt idx="5">
                  <c:v>130</c:v>
                </c:pt>
                <c:pt idx="6">
                  <c:v>142</c:v>
                </c:pt>
                <c:pt idx="7">
                  <c:v>119</c:v>
                </c:pt>
                <c:pt idx="8">
                  <c:v>160</c:v>
                </c:pt>
                <c:pt idx="9">
                  <c:v>144</c:v>
                </c:pt>
                <c:pt idx="10">
                  <c:v>183</c:v>
                </c:pt>
                <c:pt idx="11">
                  <c:v>214</c:v>
                </c:pt>
                <c:pt idx="12">
                  <c:v>226</c:v>
                </c:pt>
                <c:pt idx="13">
                  <c:v>198</c:v>
                </c:pt>
                <c:pt idx="14">
                  <c:v>137</c:v>
                </c:pt>
                <c:pt idx="15">
                  <c:v>160</c:v>
                </c:pt>
                <c:pt idx="16">
                  <c:v>167</c:v>
                </c:pt>
                <c:pt idx="17">
                  <c:v>132</c:v>
                </c:pt>
                <c:pt idx="18">
                  <c:v>167</c:v>
                </c:pt>
                <c:pt idx="19">
                  <c:v>134</c:v>
                </c:pt>
                <c:pt idx="20">
                  <c:v>169</c:v>
                </c:pt>
                <c:pt idx="21">
                  <c:v>173</c:v>
                </c:pt>
                <c:pt idx="22">
                  <c:v>204</c:v>
                </c:pt>
                <c:pt idx="23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4-46D3-BF33-DFDF03BDC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49413408"/>
        <c:axId val="549408816"/>
      </c:barChart>
      <c:catAx>
        <c:axId val="54941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408816"/>
        <c:crosses val="autoZero"/>
        <c:auto val="1"/>
        <c:lblAlgn val="ctr"/>
        <c:lblOffset val="100"/>
        <c:noMultiLvlLbl val="0"/>
      </c:catAx>
      <c:valAx>
        <c:axId val="549408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941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832828159915032E-3"/>
          <c:w val="0.9875170853129317"/>
          <c:h val="0.87725020465054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'Age Group'!$P$2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 Group'!$O$3:$O$10</c:f>
              <c:strCache>
                <c:ptCount val="8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</c:strCache>
            </c:strRef>
          </c:cat>
          <c:val>
            <c:numRef>
              <c:f>'Age Group'!$P$3:$P$10</c:f>
              <c:numCache>
                <c:formatCode>0.0%</c:formatCode>
                <c:ptCount val="8"/>
                <c:pt idx="0">
                  <c:v>1.6E-2</c:v>
                </c:pt>
                <c:pt idx="1">
                  <c:v>0.23200000000000001</c:v>
                </c:pt>
                <c:pt idx="2">
                  <c:v>0.29599999999999999</c:v>
                </c:pt>
                <c:pt idx="3">
                  <c:v>0.18</c:v>
                </c:pt>
                <c:pt idx="4">
                  <c:v>0.11799999999999999</c:v>
                </c:pt>
                <c:pt idx="5">
                  <c:v>9.8000000000000004E-2</c:v>
                </c:pt>
                <c:pt idx="6">
                  <c:v>4.2000000000000003E-2</c:v>
                </c:pt>
                <c:pt idx="7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D-493B-B259-A0067BD3E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93908152"/>
        <c:axId val="593909136"/>
      </c:barChart>
      <c:catAx>
        <c:axId val="59390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909136"/>
        <c:crosses val="autoZero"/>
        <c:auto val="1"/>
        <c:lblAlgn val="ctr"/>
        <c:lblOffset val="100"/>
        <c:noMultiLvlLbl val="0"/>
      </c:catAx>
      <c:valAx>
        <c:axId val="5939091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93908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Demographics!$G$32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Demographics!$A$33:$A$40</c:f>
              <c:strCache>
                <c:ptCount val="8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</c:strCache>
            </c:strRef>
          </c:cat>
          <c:val>
            <c:numRef>
              <c:f>Demographics!$G$33:$G$40</c:f>
              <c:numCache>
                <c:formatCode>0.0%</c:formatCode>
                <c:ptCount val="8"/>
                <c:pt idx="0">
                  <c:v>6.0000000000000001E-3</c:v>
                </c:pt>
                <c:pt idx="1">
                  <c:v>0.16400000000000001</c:v>
                </c:pt>
                <c:pt idx="2">
                  <c:v>0.29699999999999999</c:v>
                </c:pt>
                <c:pt idx="3">
                  <c:v>0.22500000000000001</c:v>
                </c:pt>
                <c:pt idx="4">
                  <c:v>0.15</c:v>
                </c:pt>
                <c:pt idx="5">
                  <c:v>0.11600000000000001</c:v>
                </c:pt>
                <c:pt idx="6">
                  <c:v>3.5000000000000003E-2</c:v>
                </c:pt>
                <c:pt idx="7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B-44DD-96ED-AEB11B7AD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4618520"/>
        <c:axId val="574624424"/>
      </c:barChart>
      <c:catAx>
        <c:axId val="57461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624424"/>
        <c:crosses val="autoZero"/>
        <c:auto val="1"/>
        <c:lblAlgn val="ctr"/>
        <c:lblOffset val="100"/>
        <c:noMultiLvlLbl val="0"/>
      </c:catAx>
      <c:valAx>
        <c:axId val="5746244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461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888033017611928E-2"/>
          <c:y val="5.2681992337164751E-2"/>
          <c:w val="0.92397026005807248"/>
          <c:h val="0.72593638188055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Child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Alcohol</c:v>
                </c:pt>
                <c:pt idx="1">
                  <c:v>Marijuana</c:v>
                </c:pt>
                <c:pt idx="2">
                  <c:v>Methamphetamine</c:v>
                </c:pt>
                <c:pt idx="3">
                  <c:v>Opiate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54</c:v>
                </c:pt>
                <c:pt idx="2">
                  <c:v>3</c:v>
                </c:pt>
                <c:pt idx="3">
                  <c:v>55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E-45F2-A77D-3AE3AE35CB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Alcohol</c:v>
                </c:pt>
                <c:pt idx="1">
                  <c:v>Marijuana</c:v>
                </c:pt>
                <c:pt idx="2">
                  <c:v>Methamphetamine</c:v>
                </c:pt>
                <c:pt idx="3">
                  <c:v>Opiate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</c:v>
                </c:pt>
                <c:pt idx="1">
                  <c:v>23</c:v>
                </c:pt>
                <c:pt idx="2">
                  <c:v>28</c:v>
                </c:pt>
                <c:pt idx="3">
                  <c:v>19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DE-45F2-A77D-3AE3AE35CB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429888"/>
        <c:axId val="43431424"/>
      </c:barChart>
      <c:catAx>
        <c:axId val="4342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3431424"/>
        <c:crosses val="autoZero"/>
        <c:auto val="1"/>
        <c:lblAlgn val="ctr"/>
        <c:lblOffset val="100"/>
        <c:noMultiLvlLbl val="0"/>
      </c:catAx>
      <c:valAx>
        <c:axId val="43431424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434298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29417293912642"/>
          <c:y val="5.4006227540472559E-2"/>
          <c:w val="0.64729832324678427"/>
          <c:h val="0.901615050433911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Demographics!$G$1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B8292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84-41A2-9E32-2CF758555085}"/>
              </c:ext>
            </c:extLst>
          </c:dPt>
          <c:dPt>
            <c:idx val="5"/>
            <c:invertIfNegative val="0"/>
            <c:bubble3D val="0"/>
            <c:spPr>
              <a:solidFill>
                <a:srgbClr val="B8292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B8-471C-A17B-5B16A96330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Demographics!$A$2:$A$7</c:f>
              <c:strCache>
                <c:ptCount val="6"/>
                <c:pt idx="0">
                  <c:v>ASIAN</c:v>
                </c:pt>
                <c:pt idx="1">
                  <c:v>MULTI-RACIAL/REFUSED/UNKNOWN</c:v>
                </c:pt>
                <c:pt idx="2">
                  <c:v>AMERICAN INDIAN OR ALASKA NATIVE</c:v>
                </c:pt>
                <c:pt idx="3">
                  <c:v>BLACK OR AFRICAN AMERICAN</c:v>
                </c:pt>
                <c:pt idx="4">
                  <c:v>HISPANIC OR LATINO</c:v>
                </c:pt>
                <c:pt idx="5">
                  <c:v>WHITE</c:v>
                </c:pt>
              </c:strCache>
            </c:strRef>
          </c:cat>
          <c:val>
            <c:numRef>
              <c:f>Demographics!$G$2:$G$7</c:f>
              <c:numCache>
                <c:formatCode>0.0%</c:formatCode>
                <c:ptCount val="6"/>
                <c:pt idx="0">
                  <c:v>0</c:v>
                </c:pt>
                <c:pt idx="1">
                  <c:v>2.1000000000000001E-2</c:v>
                </c:pt>
                <c:pt idx="2">
                  <c:v>6.0999999999999999E-2</c:v>
                </c:pt>
                <c:pt idx="3">
                  <c:v>7.2999999999999995E-2</c:v>
                </c:pt>
                <c:pt idx="4">
                  <c:v>0.27800000000000002</c:v>
                </c:pt>
                <c:pt idx="5">
                  <c:v>0.56799999999999995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8-471C-A17B-5B16A9633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1950120"/>
        <c:axId val="551948480"/>
      </c:barChart>
      <c:catAx>
        <c:axId val="551950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948480"/>
        <c:crosses val="autoZero"/>
        <c:auto val="1"/>
        <c:lblAlgn val="ctr"/>
        <c:lblOffset val="100"/>
        <c:noMultiLvlLbl val="0"/>
      </c:catAx>
      <c:valAx>
        <c:axId val="55194848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51950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Percent of Substances involved in Verified Fatal and Non-fatal Opioid Overdose Events (n=10,701)</a:t>
            </a:r>
            <a:endParaRPr lang="en-US" sz="1600" b="1" dirty="0">
              <a:effectLst/>
            </a:endParaRPr>
          </a:p>
        </c:rich>
      </c:tx>
      <c:layout>
        <c:manualLayout>
          <c:xMode val="edge"/>
          <c:yMode val="edge"/>
          <c:x val="0.14134911908358563"/>
          <c:y val="1.9949924467805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F9-4A31-8FBA-C36CDBC6EAA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F9-4A31-8FBA-C36CDBC6EAA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F9-4A31-8FBA-C36CDBC6EAA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F9-4A31-8FBA-C36CDBC6EAA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F9-4A31-8FBA-C36CDBC6EAA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F9-4A31-8FBA-C36CDBC6EAA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2F4-4168-89C0-41AFC01F9C6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2F4-4168-89C0-41AFC01F9C6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2F4-4168-89C0-41AFC01F9C6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2F4-4168-89C0-41AFC01F9C6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2F4-4168-89C0-41AFC01F9C6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2F4-4168-89C0-41AFC01F9C6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2F4-4168-89C0-41AFC01F9C6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2F4-4168-89C0-41AFC01F9C6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2F4-4168-89C0-41AFC01F9C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Sheet1!$A$3:$B$17</c:f>
              <c:multiLvlStrCache>
                <c:ptCount val="15"/>
                <c:lvl>
                  <c:pt idx="0">
                    <c:v>Tylenol</c:v>
                  </c:pt>
                  <c:pt idx="1">
                    <c:v>Cocaine</c:v>
                  </c:pt>
                  <c:pt idx="2">
                    <c:v>Amphetamine</c:v>
                  </c:pt>
                  <c:pt idx="3">
                    <c:v>Benzodiazepine</c:v>
                  </c:pt>
                  <c:pt idx="4">
                    <c:v>Marijuana</c:v>
                  </c:pt>
                  <c:pt idx="5">
                    <c:v>Methamphetamine</c:v>
                  </c:pt>
                  <c:pt idx="6">
                    <c:v>Hydromorphone</c:v>
                  </c:pt>
                  <c:pt idx="7">
                    <c:v>Tramadol</c:v>
                  </c:pt>
                  <c:pt idx="8">
                    <c:v>Hydrocodone</c:v>
                  </c:pt>
                  <c:pt idx="9">
                    <c:v>Morphine</c:v>
                  </c:pt>
                  <c:pt idx="10">
                    <c:v>Methadone</c:v>
                  </c:pt>
                  <c:pt idx="11">
                    <c:v>Other Rx Opiate</c:v>
                  </c:pt>
                  <c:pt idx="12">
                    <c:v>Heroin</c:v>
                  </c:pt>
                  <c:pt idx="13">
                    <c:v>Oxycodone</c:v>
                  </c:pt>
                  <c:pt idx="14">
                    <c:v>Fentanyl</c:v>
                  </c:pt>
                </c:lvl>
                <c:lvl>
                  <c:pt idx="0">
                    <c:v>Non-Opioid Drugs</c:v>
                  </c:pt>
                  <c:pt idx="6">
                    <c:v>Opioid Drugs</c:v>
                  </c:pt>
                </c:lvl>
              </c:multiLvlStrCache>
            </c:multiLvlStrRef>
          </c:cat>
          <c:val>
            <c:numRef>
              <c:f>Sheet1!$D$3:$D$17</c:f>
              <c:numCache>
                <c:formatCode>0.0%</c:formatCode>
                <c:ptCount val="15"/>
                <c:pt idx="0">
                  <c:v>3.0000000000000001E-3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0.106</c:v>
                </c:pt>
                <c:pt idx="4">
                  <c:v>0.159</c:v>
                </c:pt>
                <c:pt idx="5">
                  <c:v>0.17599999999999999</c:v>
                </c:pt>
                <c:pt idx="6">
                  <c:v>7.0000000000000001E-3</c:v>
                </c:pt>
                <c:pt idx="7">
                  <c:v>1.2E-2</c:v>
                </c:pt>
                <c:pt idx="8">
                  <c:v>2.5000000000000001E-2</c:v>
                </c:pt>
                <c:pt idx="9">
                  <c:v>3.7999999999999999E-2</c:v>
                </c:pt>
                <c:pt idx="10">
                  <c:v>4.7E-2</c:v>
                </c:pt>
                <c:pt idx="11">
                  <c:v>0.115</c:v>
                </c:pt>
                <c:pt idx="12">
                  <c:v>0.12</c:v>
                </c:pt>
                <c:pt idx="13">
                  <c:v>0.22700000000000001</c:v>
                </c:pt>
                <c:pt idx="14">
                  <c:v>0.49299999999999999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F9-4A31-8FBA-C36CDBC6E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98164536"/>
        <c:axId val="598168472"/>
      </c:barChart>
      <c:catAx>
        <c:axId val="598164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168472"/>
        <c:crosses val="autoZero"/>
        <c:auto val="1"/>
        <c:lblAlgn val="ctr"/>
        <c:lblOffset val="100"/>
        <c:noMultiLvlLbl val="0"/>
      </c:catAx>
      <c:valAx>
        <c:axId val="59816847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98164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2458921740957E-2"/>
          <c:y val="6.1762914977211203E-2"/>
          <c:w val="0.97000485072019882"/>
          <c:h val="0.71080745073163654"/>
        </c:manualLayout>
      </c:layou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8706977903150218E-2"/>
                  <c:y val="4.3029910227946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07-4919-858B-71FC80602E9B}"/>
                </c:ext>
              </c:extLst>
            </c:dLbl>
            <c:dLbl>
              <c:idx val="2"/>
              <c:layout>
                <c:manualLayout>
                  <c:x val="-2.7170221333890219E-2"/>
                  <c:y val="-3.753051008728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07-4919-858B-71FC80602E9B}"/>
                </c:ext>
              </c:extLst>
            </c:dLbl>
            <c:dLbl>
              <c:idx val="3"/>
              <c:layout>
                <c:manualLayout>
                  <c:x val="-2.9039304800418376E-2"/>
                  <c:y val="-3.402788311706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07-4919-858B-71FC80602E9B}"/>
                </c:ext>
              </c:extLst>
            </c:dLbl>
            <c:dLbl>
              <c:idx val="4"/>
              <c:layout>
                <c:manualLayout>
                  <c:x val="-2.4736946625445632E-2"/>
                  <c:y val="2.6328755987297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07-4919-858B-71FC80602E9B}"/>
                </c:ext>
              </c:extLst>
            </c:dLbl>
            <c:dLbl>
              <c:idx val="5"/>
              <c:layout>
                <c:manualLayout>
                  <c:x val="-5.8042324108613895E-2"/>
                  <c:y val="-2.0017375236151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07-4919-858B-71FC80602E9B}"/>
                </c:ext>
              </c:extLst>
            </c:dLbl>
            <c:dLbl>
              <c:idx val="6"/>
              <c:layout>
                <c:manualLayout>
                  <c:x val="-4.4736977099360767E-2"/>
                  <c:y val="-2.9377233356921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07-4919-858B-71FC80602E9B}"/>
                </c:ext>
              </c:extLst>
            </c:dLbl>
            <c:dLbl>
              <c:idx val="8"/>
              <c:layout>
                <c:manualLayout>
                  <c:x val="-2.1775975747349612E-2"/>
                  <c:y val="-2.5792695420823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4B-4E5A-9BB4-82B84C7F5D07}"/>
                </c:ext>
              </c:extLst>
            </c:dLbl>
            <c:dLbl>
              <c:idx val="9"/>
              <c:layout>
                <c:manualLayout>
                  <c:x val="-3.1836353044369513E-2"/>
                  <c:y val="2.6328755987297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07-4919-858B-71FC80602E9B}"/>
                </c:ext>
              </c:extLst>
            </c:dLbl>
            <c:dLbl>
              <c:idx val="11"/>
              <c:layout>
                <c:manualLayout>
                  <c:x val="-3.0223775037495612E-2"/>
                  <c:y val="2.9423533173087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07-4919-858B-71FC80602E9B}"/>
                </c:ext>
              </c:extLst>
            </c:dLbl>
            <c:dLbl>
              <c:idx val="13"/>
              <c:layout>
                <c:manualLayout>
                  <c:x val="-1.9692830446406167E-2"/>
                  <c:y val="-3.1818949914880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D07-4919-858B-71FC80602E9B}"/>
                </c:ext>
              </c:extLst>
            </c:dLbl>
            <c:dLbl>
              <c:idx val="14"/>
              <c:layout>
                <c:manualLayout>
                  <c:x val="-3.022377503749573E-2"/>
                  <c:y val="3.5613087544667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07-4919-858B-71FC80602E9B}"/>
                </c:ext>
              </c:extLst>
            </c:dLbl>
            <c:dLbl>
              <c:idx val="15"/>
              <c:layout>
                <c:manualLayout>
                  <c:x val="-3.3448931051243413E-2"/>
                  <c:y val="-3.8661564914291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07-4919-858B-71FC80602E9B}"/>
                </c:ext>
              </c:extLst>
            </c:dLbl>
            <c:dLbl>
              <c:idx val="16"/>
              <c:layout>
                <c:manualLayout>
                  <c:x val="-3.0223775037495612E-2"/>
                  <c:y val="2.9423533173087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07-4919-858B-71FC80602E9B}"/>
                </c:ext>
              </c:extLst>
            </c:dLbl>
            <c:dLbl>
              <c:idx val="17"/>
              <c:layout>
                <c:manualLayout>
                  <c:x val="-4.8788136377153998E-2"/>
                  <c:y val="-2.5256079010702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D07-4919-858B-71FC80602E9B}"/>
                </c:ext>
              </c:extLst>
            </c:dLbl>
            <c:dLbl>
              <c:idx val="18"/>
              <c:layout>
                <c:manualLayout>
                  <c:x val="-2.0239777523286286E-2"/>
                  <c:y val="-2.1774813246409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07-4919-858B-71FC80602E9B}"/>
                </c:ext>
              </c:extLst>
            </c:dLbl>
            <c:dLbl>
              <c:idx val="19"/>
              <c:layout>
                <c:manualLayout>
                  <c:x val="-3.022377503749573E-2"/>
                  <c:y val="3.5613087544667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07-4919-858B-71FC80602E9B}"/>
                </c:ext>
              </c:extLst>
            </c:dLbl>
            <c:dLbl>
              <c:idx val="20"/>
              <c:layout>
                <c:manualLayout>
                  <c:x val="-4.3124399092486929E-2"/>
                  <c:y val="-2.937723335692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07-4919-858B-71FC80602E9B}"/>
                </c:ext>
              </c:extLst>
            </c:dLbl>
            <c:dLbl>
              <c:idx val="21"/>
              <c:layout>
                <c:manualLayout>
                  <c:x val="-3.506155465825779E-2"/>
                  <c:y val="4.0267523477253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07-4919-858B-71FC80602E9B}"/>
                </c:ext>
              </c:extLst>
            </c:dLbl>
            <c:dLbl>
              <c:idx val="22"/>
              <c:layout>
                <c:manualLayout>
                  <c:x val="-2.5386041016873914E-2"/>
                  <c:y val="-2.6282456171131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07-4919-858B-71FC80602E9B}"/>
                </c:ext>
              </c:extLst>
            </c:dLbl>
            <c:dLbl>
              <c:idx val="23"/>
              <c:layout>
                <c:manualLayout>
                  <c:x val="-1.4047839983503571E-2"/>
                  <c:y val="3.5613087544667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07-4919-858B-71FC80602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azpiers!$A$2:$B$25</c:f>
              <c:multiLvlStrCache>
                <c:ptCount val="24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</c:lvl>
                <c:lvl>
                  <c:pt idx="0">
                    <c:v>2019</c:v>
                  </c:pt>
                  <c:pt idx="6">
                    <c:v>2020</c:v>
                  </c:pt>
                  <c:pt idx="18">
                    <c:v>2021</c:v>
                  </c:pt>
                </c:lvl>
              </c:multiLvlStrCache>
            </c:multiLvlStrRef>
          </c:cat>
          <c:val>
            <c:numRef>
              <c:f>azpiers!$C$2:$C$25</c:f>
              <c:numCache>
                <c:formatCode>#,##0</c:formatCode>
                <c:ptCount val="24"/>
                <c:pt idx="0">
                  <c:v>1072</c:v>
                </c:pt>
                <c:pt idx="1">
                  <c:v>1028</c:v>
                </c:pt>
                <c:pt idx="2">
                  <c:v>961</c:v>
                </c:pt>
                <c:pt idx="3">
                  <c:v>1001</c:v>
                </c:pt>
                <c:pt idx="4">
                  <c:v>864</c:v>
                </c:pt>
                <c:pt idx="5">
                  <c:v>1324</c:v>
                </c:pt>
                <c:pt idx="6">
                  <c:v>1590</c:v>
                </c:pt>
                <c:pt idx="7">
                  <c:v>1636</c:v>
                </c:pt>
                <c:pt idx="8">
                  <c:v>1585</c:v>
                </c:pt>
                <c:pt idx="9">
                  <c:v>1427</c:v>
                </c:pt>
                <c:pt idx="10">
                  <c:v>1698</c:v>
                </c:pt>
                <c:pt idx="11">
                  <c:v>1736</c:v>
                </c:pt>
                <c:pt idx="12">
                  <c:v>1770</c:v>
                </c:pt>
                <c:pt idx="13">
                  <c:v>1638</c:v>
                </c:pt>
                <c:pt idx="14">
                  <c:v>1399</c:v>
                </c:pt>
                <c:pt idx="15">
                  <c:v>1643</c:v>
                </c:pt>
                <c:pt idx="16">
                  <c:v>1608</c:v>
                </c:pt>
                <c:pt idx="17">
                  <c:v>1716</c:v>
                </c:pt>
                <c:pt idx="18">
                  <c:v>1782</c:v>
                </c:pt>
                <c:pt idx="19">
                  <c:v>1492</c:v>
                </c:pt>
                <c:pt idx="20">
                  <c:v>1734</c:v>
                </c:pt>
                <c:pt idx="21">
                  <c:v>1730</c:v>
                </c:pt>
                <c:pt idx="22">
                  <c:v>1793</c:v>
                </c:pt>
                <c:pt idx="23">
                  <c:v>1729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D07-4919-858B-71FC80602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1121016"/>
        <c:axId val="597301976"/>
      </c:lineChart>
      <c:catAx>
        <c:axId val="64112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301976"/>
        <c:crosses val="autoZero"/>
        <c:auto val="1"/>
        <c:lblAlgn val="ctr"/>
        <c:lblOffset val="100"/>
        <c:noMultiLvlLbl val="0"/>
      </c:catAx>
      <c:valAx>
        <c:axId val="5973019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41121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99025728701187E-2"/>
          <c:y val="7.2645305387707615E-3"/>
          <c:w val="0.97546318722835179"/>
          <c:h val="0.8318183005536488"/>
        </c:manualLayout>
      </c:layout>
      <c:lineChart>
        <c:grouping val="standard"/>
        <c:varyColors val="0"/>
        <c:ser>
          <c:idx val="1"/>
          <c:order val="0"/>
          <c:tx>
            <c:strRef>
              <c:f>'azpiers law enf'!$D$2</c:f>
              <c:strCache>
                <c:ptCount val="1"/>
                <c:pt idx="0">
                  <c:v>Law Enforcement</c:v>
                </c:pt>
              </c:strCache>
            </c:strRef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1.7393298235913814E-2"/>
                  <c:y val="3.016000462184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65-434E-BC4F-4595D43415A0}"/>
                </c:ext>
              </c:extLst>
            </c:dLbl>
            <c:dLbl>
              <c:idx val="4"/>
              <c:layout>
                <c:manualLayout>
                  <c:x val="-1.7393298235913814E-2"/>
                  <c:y val="3.7424535160613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65-434E-BC4F-4595D43415A0}"/>
                </c:ext>
              </c:extLst>
            </c:dLbl>
            <c:dLbl>
              <c:idx val="6"/>
              <c:layout>
                <c:manualLayout>
                  <c:x val="-1.7393298235913814E-2"/>
                  <c:y val="3.0160004621843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65-434E-BC4F-4595D43415A0}"/>
                </c:ext>
              </c:extLst>
            </c:dLbl>
            <c:dLbl>
              <c:idx val="13"/>
              <c:layout>
                <c:manualLayout>
                  <c:x val="-1.8508607907352367E-2"/>
                  <c:y val="3.016000462184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65-434E-BC4F-4595D43415A0}"/>
                </c:ext>
              </c:extLst>
            </c:dLbl>
            <c:dLbl>
              <c:idx val="14"/>
              <c:layout>
                <c:manualLayout>
                  <c:x val="-5.7355019402875497E-3"/>
                  <c:y val="1.5630943544301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65-434E-BC4F-4595D43415A0}"/>
                </c:ext>
              </c:extLst>
            </c:dLbl>
            <c:dLbl>
              <c:idx val="16"/>
              <c:layout>
                <c:manualLayout>
                  <c:x val="-2.8041695369058605E-2"/>
                  <c:y val="1.8052453723891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65-434E-BC4F-4595D43415A0}"/>
                </c:ext>
              </c:extLst>
            </c:dLbl>
            <c:dLbl>
              <c:idx val="17"/>
              <c:layout>
                <c:manualLayout>
                  <c:x val="-2.3580456683304395E-2"/>
                  <c:y val="-3.7642280406684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65-434E-BC4F-4595D43415A0}"/>
                </c:ext>
              </c:extLst>
            </c:dLbl>
            <c:dLbl>
              <c:idx val="19"/>
              <c:layout>
                <c:manualLayout>
                  <c:x val="-2.2465147011865839E-2"/>
                  <c:y val="3.2581514801433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65-434E-BC4F-4595D43415A0}"/>
                </c:ext>
              </c:extLst>
            </c:dLbl>
            <c:dLbl>
              <c:idx val="20"/>
              <c:layout>
                <c:manualLayout>
                  <c:x val="-1.4657979311795973E-2"/>
                  <c:y val="2.2895474083072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5-434E-BC4F-4595D43415A0}"/>
                </c:ext>
              </c:extLst>
            </c:dLbl>
            <c:dLbl>
              <c:idx val="22"/>
              <c:layout>
                <c:manualLayout>
                  <c:x val="-9.0814309546032087E-3"/>
                  <c:y val="-2.0691709149552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65-434E-BC4F-4595D43415A0}"/>
                </c:ext>
              </c:extLst>
            </c:dLbl>
            <c:dLbl>
              <c:idx val="23"/>
              <c:layout>
                <c:manualLayout>
                  <c:x val="-1.2737651233376481E-3"/>
                  <c:y val="-3.9256681588083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06326769592874E-2"/>
                      <c:h val="6.47914730306068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C65-434E-BC4F-4595D4341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'azpiers law enf'!$A$3:$B$26</c:f>
              <c:multiLvlStrCache>
                <c:ptCount val="24"/>
                <c:lvl>
                  <c:pt idx="0">
                    <c:v>Jul</c:v>
                  </c:pt>
                  <c:pt idx="1">
                    <c:v>Aug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Dec</c:v>
                  </c:pt>
                  <c:pt idx="6">
                    <c:v>Jan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Apr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Aug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Dec</c:v>
                  </c:pt>
                  <c:pt idx="18">
                    <c:v>Jan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Apr</c:v>
                  </c:pt>
                  <c:pt idx="22">
                    <c:v>May</c:v>
                  </c:pt>
                  <c:pt idx="23">
                    <c:v>Jun</c:v>
                  </c:pt>
                </c:lvl>
                <c:lvl>
                  <c:pt idx="0">
                    <c:v>2019</c:v>
                  </c:pt>
                  <c:pt idx="6">
                    <c:v>2020</c:v>
                  </c:pt>
                  <c:pt idx="18">
                    <c:v>2021</c:v>
                  </c:pt>
                </c:lvl>
              </c:multiLvlStrCache>
            </c:multiLvlStrRef>
          </c:cat>
          <c:val>
            <c:numRef>
              <c:f>'azpiers law enf'!$D$3:$D$26</c:f>
              <c:numCache>
                <c:formatCode>General</c:formatCode>
                <c:ptCount val="24"/>
                <c:pt idx="0">
                  <c:v>102</c:v>
                </c:pt>
                <c:pt idx="1">
                  <c:v>106</c:v>
                </c:pt>
                <c:pt idx="2">
                  <c:v>77</c:v>
                </c:pt>
                <c:pt idx="3">
                  <c:v>101</c:v>
                </c:pt>
                <c:pt idx="4">
                  <c:v>83</c:v>
                </c:pt>
                <c:pt idx="5">
                  <c:v>111</c:v>
                </c:pt>
                <c:pt idx="6">
                  <c:v>103</c:v>
                </c:pt>
                <c:pt idx="7">
                  <c:v>123</c:v>
                </c:pt>
                <c:pt idx="8">
                  <c:v>132</c:v>
                </c:pt>
                <c:pt idx="9">
                  <c:v>123</c:v>
                </c:pt>
                <c:pt idx="10">
                  <c:v>153</c:v>
                </c:pt>
                <c:pt idx="11">
                  <c:v>132</c:v>
                </c:pt>
                <c:pt idx="12">
                  <c:v>125</c:v>
                </c:pt>
                <c:pt idx="13">
                  <c:v>105</c:v>
                </c:pt>
                <c:pt idx="14">
                  <c:v>105</c:v>
                </c:pt>
                <c:pt idx="15">
                  <c:v>147</c:v>
                </c:pt>
                <c:pt idx="16">
                  <c:v>106</c:v>
                </c:pt>
                <c:pt idx="17">
                  <c:v>99</c:v>
                </c:pt>
                <c:pt idx="18">
                  <c:v>115</c:v>
                </c:pt>
                <c:pt idx="19">
                  <c:v>99</c:v>
                </c:pt>
                <c:pt idx="20">
                  <c:v>107</c:v>
                </c:pt>
                <c:pt idx="21">
                  <c:v>144</c:v>
                </c:pt>
                <c:pt idx="22">
                  <c:v>139</c:v>
                </c:pt>
                <c:pt idx="23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4-426D-84E8-8A25EAC8B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022848"/>
        <c:axId val="497023176"/>
      </c:lineChart>
      <c:catAx>
        <c:axId val="49702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023176"/>
        <c:crosses val="autoZero"/>
        <c:auto val="1"/>
        <c:lblAlgn val="ctr"/>
        <c:lblOffset val="100"/>
        <c:noMultiLvlLbl val="0"/>
      </c:catAx>
      <c:valAx>
        <c:axId val="497023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702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Fira Sans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ira Sans Light" charset="0"/>
              </a:defRPr>
            </a:lvl1pPr>
          </a:lstStyle>
          <a:p>
            <a:pPr>
              <a:defRPr/>
            </a:pPr>
            <a:fld id="{726BC570-4809-4CDF-A711-EEE01224A561}" type="datetimeFigureOut">
              <a:rPr lang="en-US" altLang="en-US"/>
              <a:pPr>
                <a:defRPr/>
              </a:pPr>
              <a:t>11/29/2021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Fira Sans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ira Sans Light" charset="0"/>
              </a:defRPr>
            </a:lvl1pPr>
          </a:lstStyle>
          <a:p>
            <a:fld id="{82210D6B-E753-4CBC-A603-98505CAB4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34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Fira Sans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ira Sans Light" charset="0"/>
              </a:defRPr>
            </a:lvl1pPr>
          </a:lstStyle>
          <a:p>
            <a:pPr>
              <a:defRPr/>
            </a:pPr>
            <a:fld id="{803870D8-6268-45E6-8567-15B6D8EC26B1}" type="datetimeFigureOut">
              <a:rPr lang="en-US" altLang="en-US"/>
              <a:pPr>
                <a:defRPr/>
              </a:pPr>
              <a:t>11/29/2021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Fira Sans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ira Sans Light" charset="0"/>
              </a:defRPr>
            </a:lvl1pPr>
          </a:lstStyle>
          <a:p>
            <a:fld id="{B5222B86-786C-4E4E-8BCF-78221A294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40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ira Sans Light"/>
        <a:ea typeface="MS PGothic" panose="020B0600070205080204" pitchFamily="34" charset="-128"/>
        <a:cs typeface="+mn-cs"/>
      </a:defRPr>
    </a:lvl1pPr>
    <a:lvl2pPr marL="4551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ira Sans Light"/>
        <a:ea typeface="MS PGothic" panose="020B0600070205080204" pitchFamily="34" charset="-128"/>
        <a:cs typeface="+mn-cs"/>
      </a:defRPr>
    </a:lvl2pPr>
    <a:lvl3pPr marL="9102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ira Sans Light"/>
        <a:ea typeface="MS PGothic" panose="020B0600070205080204" pitchFamily="34" charset="-128"/>
        <a:cs typeface="+mn-cs"/>
      </a:defRPr>
    </a:lvl3pPr>
    <a:lvl4pPr marL="13653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ira Sans Light"/>
        <a:ea typeface="MS PGothic" panose="020B0600070205080204" pitchFamily="34" charset="-128"/>
        <a:cs typeface="+mn-cs"/>
      </a:defRPr>
    </a:lvl4pPr>
    <a:lvl5pPr marL="18204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ira Sans Light"/>
        <a:ea typeface="MS PGothic" panose="020B0600070205080204" pitchFamily="34" charset="-128"/>
        <a:cs typeface="+mn-cs"/>
      </a:defRPr>
    </a:lvl5pPr>
    <a:lvl6pPr marL="2275599" algn="l" defTabSz="910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717" algn="l" defTabSz="910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839" algn="l" defTabSz="910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956" algn="l" defTabSz="910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2B86-786C-4E4E-8BCF-78221A29493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29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*Data Source: MEDSIS, July 2019- June 2021</a:t>
            </a:r>
          </a:p>
          <a:p>
            <a:r>
              <a:rPr lang="en-US" sz="1200" b="1" dirty="0"/>
              <a:t>**</a:t>
            </a:r>
            <a:r>
              <a:rPr lang="en-US" sz="1200" dirty="0"/>
              <a:t>The numbers presented in the graph are slightly different than the data presented on the external dashboard, which uses additional data sources and different filtering criteria. </a:t>
            </a:r>
          </a:p>
          <a:p>
            <a:r>
              <a:rPr lang="ka-GE" sz="1200" baseline="30000" dirty="0"/>
              <a:t>ⴕ</a:t>
            </a:r>
            <a:r>
              <a:rPr lang="en-US" sz="1200" dirty="0"/>
              <a:t>The above charts count the drug type(s) used, not the number of people. One person can be counted in more than one drug type if they used multiple drugs.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Denominator: Total number of verified opioid overdose events (n=10,701)</a:t>
            </a:r>
          </a:p>
          <a:p>
            <a:endParaRPr lang="en-US" sz="1200" dirty="0"/>
          </a:p>
          <a:p>
            <a:r>
              <a:rPr lang="en-US" sz="1200" dirty="0"/>
              <a:t>On ADHS dashboard, 55.7% of overdoses involved fentanyl in 2021 as of Nov. 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C21A-3940-4C2C-9160-69799BA65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801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MS PGothic" panose="020B0600070205080204" pitchFamily="34" charset="-128"/>
              </a:rPr>
              <a:t>*Data source: AZPIERS (Arizona Pre Hospital Information and EMS Registry System) July 2019- June 2021, n=35,956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C21A-3940-4C2C-9160-69799BA65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88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20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0" dirty="0">
                <a:ea typeface="MS PGothic" panose="020B0600070205080204" pitchFamily="34" charset="-128"/>
              </a:rPr>
              <a:t>*Data source: AZPIERS (Arizona Pre Hospital Information and EMS Registry System) July 2019- June 2021. </a:t>
            </a:r>
            <a:r>
              <a:rPr lang="en-US" sz="1200" b="0" i="0" baseline="0" dirty="0">
                <a:effectLst/>
              </a:rPr>
              <a:t>n=</a:t>
            </a:r>
            <a:r>
              <a:rPr lang="en-US" sz="1200" b="0" dirty="0"/>
              <a:t>2,748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C21A-3940-4C2C-9160-69799BA65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859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2B86-786C-4E4E-8BCF-78221A29493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04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45%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1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FC854E-17BB-4164-B3E6-D77B8F1E04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Light" charset="0"/>
                <a:ea typeface="MS PGothic" panose="020B0600070205080204" pitchFamily="34" charset="-128"/>
                <a:cs typeface="+mn-cs"/>
              </a:rPr>
              <a:pPr marL="0" marR="0" lvl="0" indent="0" algn="r" defTabSz="45512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Light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19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*Data Source: Death Certificates (July 2019- June 2021), n=3,782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*Please note that data for 2020 and 2021 is provisional and subject to change</a:t>
            </a:r>
          </a:p>
          <a:p>
            <a:r>
              <a:rPr lang="en-US" dirty="0"/>
              <a:t>As of 11/29/21 Arizona has had 1,554 opioid deaths, including 83 heroin deaths.   Deaths involving all drugs total 2,237 in 2021.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C21A-3940-4C2C-9160-69799BA65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12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https://www.cdc.gov/nchs/nvss/vsrr/drug-overdose-data.htm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2B86-786C-4E4E-8BCF-78221A29493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44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C21A-3940-4C2C-9160-69799BA65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*Data Source: MEDSIS, July 2019- June 2021 </a:t>
            </a:r>
            <a:r>
              <a:rPr lang="en-US" sz="1200" b="0" i="0" baseline="0" dirty="0">
                <a:effectLst/>
              </a:rPr>
              <a:t>(n=10,694)</a:t>
            </a:r>
            <a:endParaRPr lang="en-US" sz="1200" b="0" dirty="0"/>
          </a:p>
          <a:p>
            <a:r>
              <a:rPr lang="en-US" sz="1200" b="1" dirty="0"/>
              <a:t>**</a:t>
            </a:r>
            <a:r>
              <a:rPr lang="en-US" sz="1200" dirty="0"/>
              <a:t>The numbers presented in the graph are slightly different than the data presented on the external dashboard, which uses additional data sources and different filtering criteria. </a:t>
            </a:r>
          </a:p>
          <a:p>
            <a:r>
              <a:rPr lang="ka-GE" sz="1200" baseline="30000" dirty="0"/>
              <a:t>ⴕ</a:t>
            </a:r>
            <a:r>
              <a:rPr lang="en-US" sz="1200" dirty="0"/>
              <a:t>Missing values for age group were excluded from this graph.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C21A-3940-4C2C-9160-69799BA65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40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*Data Source: Death Certificates, Jan 2019- </a:t>
            </a:r>
            <a:r>
              <a:rPr lang="en-US" sz="1200" b="0" dirty="0"/>
              <a:t>Nov 2021 </a:t>
            </a:r>
            <a:r>
              <a:rPr lang="en-US" b="0" dirty="0"/>
              <a:t>(n=4,866)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**Please note that data for 2020 and 2021 is provisional and subject to change</a:t>
            </a:r>
          </a:p>
          <a:p>
            <a:endParaRPr lang="en-US" b="0" dirty="0"/>
          </a:p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C21A-3940-4C2C-9160-69799BA65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45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2B86-786C-4E4E-8BCF-78221A29493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314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*Data Source: Death Certificates, Jan 2019- </a:t>
            </a:r>
            <a:r>
              <a:rPr lang="en-US" sz="1200" b="0" dirty="0"/>
              <a:t>Nov 2021 </a:t>
            </a:r>
            <a:r>
              <a:rPr lang="en-US" b="0" dirty="0"/>
              <a:t>(n=4,866)</a:t>
            </a: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**Please note that data for 2020 and 2021 is provisional and subject to change</a:t>
            </a: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C21A-3940-4C2C-9160-69799BA65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66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0FC7E2F-E017-4E81-A978-44DA202A7339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F14F2C8-EC10-46A6-AD17-FD68AFEC7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4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8A0959F-A071-42D1-9952-9DB4BB7E92FA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7B8ADEC-9831-4329-8399-BB4F3FA66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80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1BAE016-4EF8-4810-B920-CE8E5D0D58B7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902AC6A-95F9-49A7-80EA-FE77E80F2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22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D04-8000-4375-B52A-C3C7C92E2F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3384-7798-49A2-9D47-F58E274015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7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D04-8000-4375-B52A-C3C7C92E2F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3384-7798-49A2-9D47-F58E274015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4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D04-8000-4375-B52A-C3C7C92E2F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3384-7798-49A2-9D47-F58E274015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2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D04-8000-4375-B52A-C3C7C92E2F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3384-7798-49A2-9D47-F58E274015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75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D04-8000-4375-B52A-C3C7C92E2F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3384-7798-49A2-9D47-F58E274015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7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D04-8000-4375-B52A-C3C7C92E2F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3384-7798-49A2-9D47-F58E274015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2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D04-8000-4375-B52A-C3C7C92E2F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3384-7798-49A2-9D47-F58E274015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4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D04-8000-4375-B52A-C3C7C92E2F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3384-7798-49A2-9D47-F58E274015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9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58953A-90B9-4834-9081-AF999FE9919E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7C2D7FF-942F-4E9A-9302-1FC7A3911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412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D04-8000-4375-B52A-C3C7C92E2F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3384-7798-49A2-9D47-F58E274015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66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D04-8000-4375-B52A-C3C7C92E2F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3384-7798-49A2-9D47-F58E274015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60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D04-8000-4375-B52A-C3C7C92E2F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3384-7798-49A2-9D47-F58E274015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4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2A83-AD17-490F-A61E-79A202A9A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FA2FA-A2EF-4742-A1FC-FFBA1C652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B6C17-DAD5-4CA6-83F4-486A388E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AB7-428F-433B-995C-CAADD3C13AE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28BC-F038-4F1D-B4A3-444D27C2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30DE8-C84B-4B64-9310-6CA1A35E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7FAF-53BD-407C-BF04-AEADB969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83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9D90-6196-4CC9-908F-600B3DAD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D2BBA-D069-41AA-BE6B-BC1ECBB16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7B207-4994-45FE-8DFB-6C612D38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AB7-428F-433B-995C-CAADD3C13AE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4DB4B-9032-46E3-B211-37ED5793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C0FDB-C765-4A9A-8757-63D90391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7FAF-53BD-407C-BF04-AEADB969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17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548D-6A7F-4D85-B6F2-72718B1F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0C4BC-A7BC-4FA6-A873-923E0A4D7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7D61-41E9-4228-9BF9-D5582FD6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AB7-428F-433B-995C-CAADD3C13AE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BFAEC-3784-478C-A407-B4FA82E6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0C716-CBBE-4C85-9E6E-2E4DB745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7FAF-53BD-407C-BF04-AEADB969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3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608B-16B7-4CBF-80A4-09E9F33F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A38E-BDA7-4863-AF9A-AC852274D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A3B38-A9E3-4F28-895D-479605773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93037-8026-4F74-A0CE-832A0214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AB7-428F-433B-995C-CAADD3C13AE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A66D7-8BD0-499C-89EE-05F14568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2C0E6-25FF-4A94-9E45-FB2FBD5D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7FAF-53BD-407C-BF04-AEADB969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30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FF7B-5A02-487B-A690-17FAA58E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607F8-1EBA-4FEA-9A4C-900A6F7A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0B808-ED71-4929-B8C8-0F544CF87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8C919-1D8F-4B6B-A4F7-698C56829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CAE7E-7FF1-4C58-920B-C614E00D4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754531-9243-4F97-AD38-3949A2E7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AB7-428F-433B-995C-CAADD3C13AE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41EF0-A5A0-49FB-A5B5-E4C0C67D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40EB1-4747-4423-B7A8-9660CF88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7FAF-53BD-407C-BF04-AEADB969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0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54AB-3CBE-4947-B64B-7C8277FA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40ABB-1B91-47AF-9069-499C648A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AB7-428F-433B-995C-CAADD3C13AE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6A865-EC08-470B-91FF-4B5722A7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F20AF-1D78-4094-ABF2-84B9BD77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7FAF-53BD-407C-BF04-AEADB969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12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16CF3-832D-4B16-B991-A9B0E91A7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AB7-428F-433B-995C-CAADD3C13AE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BE123-B99A-402C-BAEB-4882BA53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30571-CE03-461F-ADC1-9A8EEE52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7FAF-53BD-407C-BF04-AEADB969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0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4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4E5B76C-CE18-4366-AAC9-E7B6326275EF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04F135E-13E1-4AA5-B26B-B3FADE4E5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342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E092-5CE1-4045-87B4-F8C6E1A3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7700-A4EE-4AF6-8CCA-6F5D247DA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52C41-EE36-4CAE-BD95-38E77605F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F3C72-39DC-42C4-8932-2AF79898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AB7-428F-433B-995C-CAADD3C13AE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F9B5F-C4F9-4587-9D07-2F28A539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C540A-C82B-43BF-B250-2ADD6627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7FAF-53BD-407C-BF04-AEADB969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63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F61A-5160-4243-9430-9712D42D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0C78C-51B7-4118-9413-C318D6431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D06FE-5D72-4E42-9874-5B22A3C53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44AF0-1456-4D91-A437-883CA5A2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AB7-428F-433B-995C-CAADD3C13AE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56F84-B29E-4283-AF80-F12DF5B86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7A0AF-867E-4796-A8CB-AC50FB0C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7FAF-53BD-407C-BF04-AEADB969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32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B4E3-E2F3-4754-91DF-03820771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76DA9-D728-4409-90CD-54C6EE489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A45D-75C3-4340-B903-CE77FF31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AB7-428F-433B-995C-CAADD3C13AE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9A414-A2C1-460E-8ACD-983CD078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3ADCF-5716-4FB4-A733-23969D69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7FAF-53BD-407C-BF04-AEADB969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94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6DA38-D488-48E1-B7EE-1873A9519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1F54A-9B5B-49A0-8FB5-A730F846B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507D0-030C-4462-BA83-D6A11DA8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AB7-428F-433B-995C-CAADD3C13AE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53464-B4EF-4179-B952-245EDE48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E9752-99A3-4793-8280-4828587B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7FAF-53BD-407C-BF04-AEADB969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4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4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EA0433C-1CD3-49D6-890A-516AF5EED518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E3340BF-3D31-47AA-A739-99576356E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57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24" indent="0">
              <a:buNone/>
              <a:defRPr sz="2000" b="1"/>
            </a:lvl2pPr>
            <a:lvl3pPr marL="910241" indent="0">
              <a:buNone/>
              <a:defRPr sz="1800" b="1"/>
            </a:lvl3pPr>
            <a:lvl4pPr marL="1365360" indent="0">
              <a:buNone/>
              <a:defRPr sz="1600" b="1"/>
            </a:lvl4pPr>
            <a:lvl5pPr marL="1820479" indent="0">
              <a:buNone/>
              <a:defRPr sz="1600" b="1"/>
            </a:lvl5pPr>
            <a:lvl6pPr marL="2275599" indent="0">
              <a:buNone/>
              <a:defRPr sz="1600" b="1"/>
            </a:lvl6pPr>
            <a:lvl7pPr marL="2730717" indent="0">
              <a:buNone/>
              <a:defRPr sz="1600" b="1"/>
            </a:lvl7pPr>
            <a:lvl8pPr marL="3185839" indent="0">
              <a:buNone/>
              <a:defRPr sz="1600" b="1"/>
            </a:lvl8pPr>
            <a:lvl9pPr marL="364095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24" indent="0">
              <a:buNone/>
              <a:defRPr sz="2000" b="1"/>
            </a:lvl2pPr>
            <a:lvl3pPr marL="910241" indent="0">
              <a:buNone/>
              <a:defRPr sz="1800" b="1"/>
            </a:lvl3pPr>
            <a:lvl4pPr marL="1365360" indent="0">
              <a:buNone/>
              <a:defRPr sz="1600" b="1"/>
            </a:lvl4pPr>
            <a:lvl5pPr marL="1820479" indent="0">
              <a:buNone/>
              <a:defRPr sz="1600" b="1"/>
            </a:lvl5pPr>
            <a:lvl6pPr marL="2275599" indent="0">
              <a:buNone/>
              <a:defRPr sz="1600" b="1"/>
            </a:lvl6pPr>
            <a:lvl7pPr marL="2730717" indent="0">
              <a:buNone/>
              <a:defRPr sz="1600" b="1"/>
            </a:lvl7pPr>
            <a:lvl8pPr marL="3185839" indent="0">
              <a:buNone/>
              <a:defRPr sz="1600" b="1"/>
            </a:lvl8pPr>
            <a:lvl9pPr marL="364095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183122A-5877-4953-B0F1-AB028FC3C3AE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931FAAA-48F9-469B-AB1F-7802BA31B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30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F3D1FF1-6E96-4D5A-9409-8DD459F7DFD4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D794EB6-FE3C-4EFB-8BAD-DB6AC5788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10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A32FE33-9852-4BCB-B1F2-1761D78EF11B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E1D6FEA-2EDA-44D6-B502-73AA17E48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56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24" indent="0">
              <a:buNone/>
              <a:defRPr sz="1200"/>
            </a:lvl2pPr>
            <a:lvl3pPr marL="910241" indent="0">
              <a:buNone/>
              <a:defRPr sz="1000"/>
            </a:lvl3pPr>
            <a:lvl4pPr marL="1365360" indent="0">
              <a:buNone/>
              <a:defRPr sz="900"/>
            </a:lvl4pPr>
            <a:lvl5pPr marL="1820479" indent="0">
              <a:buNone/>
              <a:defRPr sz="900"/>
            </a:lvl5pPr>
            <a:lvl6pPr marL="2275599" indent="0">
              <a:buNone/>
              <a:defRPr sz="900"/>
            </a:lvl6pPr>
            <a:lvl7pPr marL="2730717" indent="0">
              <a:buNone/>
              <a:defRPr sz="900"/>
            </a:lvl7pPr>
            <a:lvl8pPr marL="3185839" indent="0">
              <a:buNone/>
              <a:defRPr sz="900"/>
            </a:lvl8pPr>
            <a:lvl9pPr marL="364095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BA81F44-DB34-4E78-ACE0-CAB2784B30B0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ED52BE5-15A5-4801-A377-297976896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9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124" indent="0">
              <a:buNone/>
              <a:defRPr sz="2800"/>
            </a:lvl2pPr>
            <a:lvl3pPr marL="910241" indent="0">
              <a:buNone/>
              <a:defRPr sz="2400"/>
            </a:lvl3pPr>
            <a:lvl4pPr marL="1365360" indent="0">
              <a:buNone/>
              <a:defRPr sz="2000"/>
            </a:lvl4pPr>
            <a:lvl5pPr marL="1820479" indent="0">
              <a:buNone/>
              <a:defRPr sz="2000"/>
            </a:lvl5pPr>
            <a:lvl6pPr marL="2275599" indent="0">
              <a:buNone/>
              <a:defRPr sz="2000"/>
            </a:lvl6pPr>
            <a:lvl7pPr marL="2730717" indent="0">
              <a:buNone/>
              <a:defRPr sz="2000"/>
            </a:lvl7pPr>
            <a:lvl8pPr marL="3185839" indent="0">
              <a:buNone/>
              <a:defRPr sz="2000"/>
            </a:lvl8pPr>
            <a:lvl9pPr marL="36409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124" indent="0">
              <a:buNone/>
              <a:defRPr sz="1200"/>
            </a:lvl2pPr>
            <a:lvl3pPr marL="910241" indent="0">
              <a:buNone/>
              <a:defRPr sz="1000"/>
            </a:lvl3pPr>
            <a:lvl4pPr marL="1365360" indent="0">
              <a:buNone/>
              <a:defRPr sz="900"/>
            </a:lvl4pPr>
            <a:lvl5pPr marL="1820479" indent="0">
              <a:buNone/>
              <a:defRPr sz="900"/>
            </a:lvl5pPr>
            <a:lvl6pPr marL="2275599" indent="0">
              <a:buNone/>
              <a:defRPr sz="900"/>
            </a:lvl6pPr>
            <a:lvl7pPr marL="2730717" indent="0">
              <a:buNone/>
              <a:defRPr sz="900"/>
            </a:lvl7pPr>
            <a:lvl8pPr marL="3185839" indent="0">
              <a:buNone/>
              <a:defRPr sz="900"/>
            </a:lvl8pPr>
            <a:lvl9pPr marL="364095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B7B2DAB-E1E7-413C-A699-5B02ADCC3069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51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2728742-2E93-488C-A622-4584EDEA1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45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4" tIns="45514" rIns="91024" bIns="455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4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4" tIns="45514" rIns="91024" bIns="45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024" tIns="45514" rIns="91024" bIns="4551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EB7ACC-CA58-49C3-B008-9B2F4A61CAE7}" type="datetimeFigureOut">
              <a:rPr lang="en-US" altLang="en-US"/>
              <a:pPr/>
              <a:t>11/29/2021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024" tIns="45514" rIns="91024" bIns="4551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024" tIns="45514" rIns="91024" bIns="4551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E5F5DCC-4D4D-47CF-B81D-A1F824BF55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51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02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653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04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39" indent="-34133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64" indent="-284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801" indent="-2275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920" indent="-2275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037" indent="-22757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160" indent="-227573" algn="l" defTabSz="910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280" indent="-227573" algn="l" defTabSz="910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98" indent="-227573" algn="l" defTabSz="910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516" indent="-227573" algn="l" defTabSz="9102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24" algn="l" defTabSz="910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41" algn="l" defTabSz="910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360" algn="l" defTabSz="910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79" algn="l" defTabSz="910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599" algn="l" defTabSz="910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717" algn="l" defTabSz="910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839" algn="l" defTabSz="910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956" algn="l" defTabSz="9102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30" eaLnBrk="1" fontAlgn="auto" hangingPunct="1">
              <a:spcBef>
                <a:spcPts val="0"/>
              </a:spcBef>
              <a:spcAft>
                <a:spcPts val="0"/>
              </a:spcAft>
            </a:pPr>
            <a:fld id="{47FBCD04-8000-4375-B52A-C3C7C92E2F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13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30" eaLnBrk="1" fontAlgn="auto" hangingPunct="1">
              <a:spcBef>
                <a:spcPts val="0"/>
              </a:spcBef>
              <a:spcAft>
                <a:spcPts val="0"/>
              </a:spcAft>
            </a:pPr>
            <a:fld id="{BB7A3384-7798-49A2-9D47-F58E274015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13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12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9B586-0406-4277-ADAE-F59473F6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5ADD4-08C1-4B01-BF2D-76713C9ED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E702E-B98D-4E93-A319-71D4DCD1B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EAB7-428F-433B-995C-CAADD3C13AE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707BB-A3EE-49E3-ABD2-1734CC1D3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3738D-34FF-4394-8E41-E29641957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07FAF-53BD-407C-BF04-AEADB969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heila.sjolander@azdhs.gov" TargetMode="External"/><Relationship Id="rId5" Type="http://schemas.openxmlformats.org/officeDocument/2006/relationships/hyperlink" Target="mailto:azopioid@azdhs.gov" TargetMode="External"/><Relationship Id="rId4" Type="http://schemas.openxmlformats.org/officeDocument/2006/relationships/hyperlink" Target="http://www.azhealth.gov/opio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468111" y="4109823"/>
            <a:ext cx="7946521" cy="179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24" tIns="45514" rIns="91024" bIns="455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+mj-lt"/>
                <a:cs typeface="Open Sans Extrabold" panose="020B0906030804020204" pitchFamily="34" charset="0"/>
              </a:rPr>
              <a:t>December 2, 2021</a:t>
            </a:r>
          </a:p>
          <a:p>
            <a:pPr algn="ctr" eaLnBrk="1" hangingPunct="1">
              <a:lnSpc>
                <a:spcPct val="120000"/>
              </a:lnSpc>
            </a:pPr>
            <a:endParaRPr lang="en-US" altLang="en-US" sz="2400" dirty="0">
              <a:solidFill>
                <a:srgbClr val="000000"/>
              </a:solidFill>
              <a:latin typeface="+mj-lt"/>
              <a:cs typeface="Open Sans Extrabold" panose="020B0906030804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+mj-lt"/>
                <a:cs typeface="Open Sans Extrabold" panose="020B0906030804020204" pitchFamily="34" charset="0"/>
              </a:rPr>
              <a:t>Sheila Sjolander, Assistant Director, Prevention Services</a:t>
            </a:r>
          </a:p>
          <a:p>
            <a:pPr algn="ctr" eaLnBrk="1" hangingPunct="1"/>
            <a:endParaRPr lang="en-US" altLang="en-US" sz="2400" dirty="0">
              <a:solidFill>
                <a:srgbClr val="000000"/>
              </a:solidFill>
              <a:latin typeface="+mj-lt"/>
              <a:cs typeface="Open Sans Extrabold" panose="020B09060308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"/>
            <a:ext cx="9144000" cy="517525"/>
          </a:xfrm>
          <a:prstGeom prst="rect">
            <a:avLst/>
          </a:prstGeom>
          <a:solidFill>
            <a:srgbClr val="B82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4" rIns="91024" bIns="45514" anchor="ctr"/>
          <a:lstStyle/>
          <a:p>
            <a:pPr algn="ctr" defTabSz="894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7527"/>
            <a:ext cx="5454650" cy="357188"/>
          </a:xfrm>
          <a:prstGeom prst="rect">
            <a:avLst/>
          </a:prstGeom>
          <a:solidFill>
            <a:srgbClr val="7A0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4" rIns="91024" bIns="45514" anchor="ctr"/>
          <a:lstStyle/>
          <a:p>
            <a:pPr algn="ctr" defTabSz="894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4650" y="517565"/>
            <a:ext cx="3689350" cy="66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4" rIns="91024" bIns="45514" anchor="ctr"/>
          <a:lstStyle/>
          <a:p>
            <a:pPr algn="ctr" defTabSz="894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92813"/>
            <a:ext cx="9144000" cy="874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4" rIns="91024" bIns="45514" anchor="ctr"/>
          <a:lstStyle/>
          <a:p>
            <a:pPr algn="ctr" defTabSz="894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5544" name="Picture 3" descr="\\groups\Collaboration\ADHS-Logo\Logo Library\Horizontal-Full Name\adhs logo-h full-w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135689"/>
            <a:ext cx="27400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20770" y="1452342"/>
            <a:ext cx="9023230" cy="204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24" tIns="45514" rIns="91024" bIns="455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n-US" sz="3600" b="1" dirty="0"/>
          </a:p>
          <a:p>
            <a:pPr algn="ctr" eaLnBrk="1" hangingPunct="1">
              <a:lnSpc>
                <a:spcPct val="120000"/>
              </a:lnSpc>
            </a:pPr>
            <a:r>
              <a:rPr lang="en-US" altLang="en-US" sz="3600" b="1" dirty="0">
                <a:solidFill>
                  <a:srgbClr val="000000"/>
                </a:solidFill>
                <a:latin typeface="+mj-lt"/>
                <a:cs typeface="Open Sans Extrabold" panose="020B0906030804020204" pitchFamily="34" charset="0"/>
              </a:rPr>
              <a:t>An ADHS Update on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3600" b="1" dirty="0">
                <a:solidFill>
                  <a:srgbClr val="000000"/>
                </a:solidFill>
                <a:latin typeface="+mj-lt"/>
                <a:cs typeface="Open Sans Extrabold" panose="020B0906030804020204" pitchFamily="34" charset="0"/>
              </a:rPr>
              <a:t>Opioid Overdose Data Trends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1CC5CE-462A-45FD-B926-D4535D2E7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640953"/>
              </p:ext>
            </p:extLst>
          </p:nvPr>
        </p:nvGraphicFramePr>
        <p:xfrm>
          <a:off x="324905" y="1415845"/>
          <a:ext cx="8604783" cy="465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DD00B8-364C-4C53-B1DC-BF0260B95969}"/>
              </a:ext>
            </a:extLst>
          </p:cNvPr>
          <p:cNvSpPr txBox="1"/>
          <p:nvPr/>
        </p:nvSpPr>
        <p:spPr>
          <a:xfrm>
            <a:off x="324905" y="473502"/>
            <a:ext cx="82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20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Fentanyl and Oxycodone are the most common substances involved in verified </a:t>
            </a:r>
            <a:r>
              <a:rPr lang="en-US" b="1" u="sng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fatal and non-fatal opioid overdose events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 in the last two years. </a:t>
            </a: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F1C47-15CA-41F0-8DF8-779B67D84D54}"/>
              </a:ext>
            </a:extLst>
          </p:cNvPr>
          <p:cNvSpPr/>
          <p:nvPr/>
        </p:nvSpPr>
        <p:spPr>
          <a:xfrm>
            <a:off x="324904" y="5967022"/>
            <a:ext cx="60660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Data Source: MEDSIS, July 2019- June 2021</a:t>
            </a:r>
          </a:p>
        </p:txBody>
      </p:sp>
    </p:spTree>
    <p:extLst>
      <p:ext uri="{BB962C8B-B14F-4D97-AF65-F5344CB8AC3E}">
        <p14:creationId xmlns:p14="http://schemas.microsoft.com/office/powerpoint/2010/main" val="42235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CD0551-29C4-4380-B69D-66A117EBD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134595"/>
              </p:ext>
            </p:extLst>
          </p:nvPr>
        </p:nvGraphicFramePr>
        <p:xfrm>
          <a:off x="444520" y="1524000"/>
          <a:ext cx="8453674" cy="46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654C14-03BC-4634-89D1-AAED74AFD76F}"/>
              </a:ext>
            </a:extLst>
          </p:cNvPr>
          <p:cNvSpPr txBox="1"/>
          <p:nvPr/>
        </p:nvSpPr>
        <p:spPr>
          <a:xfrm>
            <a:off x="444520" y="423534"/>
            <a:ext cx="8254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20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Pre-hospital/emergency medical services (EMS) responses for suspected opioid overdoses increased in 2020. Monthly responses have fluctuated but remained relatively constant since then.</a:t>
            </a: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DEB9C6-CCCD-448F-B345-BD86B3D73C9C}"/>
              </a:ext>
            </a:extLst>
          </p:cNvPr>
          <p:cNvSpPr/>
          <p:nvPr/>
        </p:nvSpPr>
        <p:spPr>
          <a:xfrm>
            <a:off x="529168" y="5975902"/>
            <a:ext cx="8198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Data source: AZPIERS (Arizona Pre Hospital Information and EMS Registry System) 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July 2019- June 2021</a:t>
            </a:r>
          </a:p>
        </p:txBody>
      </p:sp>
    </p:spTree>
    <p:extLst>
      <p:ext uri="{BB962C8B-B14F-4D97-AF65-F5344CB8AC3E}">
        <p14:creationId xmlns:p14="http://schemas.microsoft.com/office/powerpoint/2010/main" val="145466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3E546F-2BB0-43D7-AC59-D7B82323D1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400895"/>
              </p:ext>
            </p:extLst>
          </p:nvPr>
        </p:nvGraphicFramePr>
        <p:xfrm>
          <a:off x="121926" y="1771650"/>
          <a:ext cx="8815597" cy="393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E6C57F-0F88-4C3C-8E4A-861FE61449CD}"/>
              </a:ext>
            </a:extLst>
          </p:cNvPr>
          <p:cNvSpPr txBox="1"/>
          <p:nvPr/>
        </p:nvSpPr>
        <p:spPr>
          <a:xfrm>
            <a:off x="444520" y="526782"/>
            <a:ext cx="8254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20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Naloxone administered by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+mn-ea"/>
              </a:rPr>
              <a:t>law enforcement personnel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during suspected opioid overdose responses gradually increased until mid-2020, with ongoing fluctuations since then.</a:t>
            </a: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A0D350-CF2A-4956-A813-B1D973CD4317}"/>
              </a:ext>
            </a:extLst>
          </p:cNvPr>
          <p:cNvSpPr/>
          <p:nvPr/>
        </p:nvSpPr>
        <p:spPr>
          <a:xfrm>
            <a:off x="201562" y="5891023"/>
            <a:ext cx="8497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Data source: AZPIERS (Arizona Pre Hospital Information and EMS Registry System) </a:t>
            </a:r>
          </a:p>
          <a:p>
            <a:r>
              <a:rPr lang="en-US" sz="1400" dirty="0"/>
              <a:t>July 2019- June 2021. n=2,748</a:t>
            </a:r>
          </a:p>
        </p:txBody>
      </p:sp>
    </p:spTree>
    <p:extLst>
      <p:ext uri="{BB962C8B-B14F-4D97-AF65-F5344CB8AC3E}">
        <p14:creationId xmlns:p14="http://schemas.microsoft.com/office/powerpoint/2010/main" val="250275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"/>
            <a:ext cx="9144000" cy="517525"/>
          </a:xfrm>
          <a:prstGeom prst="rect">
            <a:avLst/>
          </a:prstGeom>
          <a:solidFill>
            <a:srgbClr val="B82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4" rIns="91024" bIns="45514" anchor="ctr"/>
          <a:lstStyle/>
          <a:p>
            <a:pPr algn="ctr" defTabSz="894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7525"/>
            <a:ext cx="5454650" cy="357188"/>
          </a:xfrm>
          <a:prstGeom prst="rect">
            <a:avLst/>
          </a:prstGeom>
          <a:solidFill>
            <a:srgbClr val="7A0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4" rIns="91024" bIns="45514" anchor="ctr"/>
          <a:lstStyle/>
          <a:p>
            <a:pPr algn="ctr" defTabSz="894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4650" y="517564"/>
            <a:ext cx="3689350" cy="66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4" rIns="91024" bIns="45514" anchor="ctr"/>
          <a:lstStyle/>
          <a:p>
            <a:pPr algn="ctr" defTabSz="894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92813"/>
            <a:ext cx="9144000" cy="874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4" tIns="45514" rIns="91024" bIns="45514" anchor="ctr"/>
          <a:lstStyle/>
          <a:p>
            <a:pPr algn="ctr" defTabSz="894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9510" name="Picture 3" descr="\\groups\Collaboration\ADHS-Logo\Logo Library\Horizontal-Full Name\adhs logo-h full-w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135688"/>
            <a:ext cx="27400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1" name="Content Placeholder 2"/>
          <p:cNvSpPr txBox="1">
            <a:spLocks/>
          </p:cNvSpPr>
          <p:nvPr/>
        </p:nvSpPr>
        <p:spPr bwMode="auto">
          <a:xfrm>
            <a:off x="993058" y="1392681"/>
            <a:ext cx="6843252" cy="296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4" tIns="45514" rIns="91024" bIns="4551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i="1" dirty="0">
                <a:latin typeface="Fira Sans Light" charset="0"/>
              </a:rPr>
              <a:t>Coming soon:  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2800" dirty="0">
              <a:latin typeface="Fira Sans Light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 dirty="0">
                <a:latin typeface="Fira Sans Light" charset="0"/>
              </a:rPr>
              <a:t>An updated website:   </a:t>
            </a:r>
            <a:r>
              <a:rPr lang="en-US" altLang="en-US" sz="3200" dirty="0">
                <a:latin typeface="Fira Sans Light" charset="0"/>
                <a:hlinkClick r:id="rId4"/>
              </a:rPr>
              <a:t>azhealth.gov/opioid</a:t>
            </a:r>
            <a:endParaRPr lang="en-US" altLang="en-US" sz="3200" dirty="0">
              <a:latin typeface="Fira Sans Light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latin typeface="Fira Sans Light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latin typeface="Fira Sans Light" charset="0"/>
              </a:rPr>
              <a:t>State Unintentional Drug Overdose Reporting System (SUDORS) – Reports from ASU  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Fira Sans Light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Fira Sans Light" charset="0"/>
              </a:rPr>
              <a:t>Questions/Comments:  </a:t>
            </a:r>
            <a:r>
              <a:rPr lang="en-US" altLang="en-US" sz="2400" dirty="0">
                <a:latin typeface="Fira Sans Light" charset="0"/>
                <a:hlinkClick r:id="rId5"/>
              </a:rPr>
              <a:t>azopioid@azdhs.gov</a:t>
            </a:r>
            <a:endParaRPr lang="en-US" altLang="en-US" sz="2400" dirty="0">
              <a:latin typeface="Fira Sans Light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Fira Sans Light" charset="0"/>
                <a:hlinkClick r:id="rId6"/>
              </a:rPr>
              <a:t>sheila.sjolander@azdhs.gov</a:t>
            </a:r>
            <a:r>
              <a:rPr lang="en-US" altLang="en-US" sz="2400" dirty="0">
                <a:latin typeface="Fira Sans Light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 dirty="0">
              <a:latin typeface="Fira Sans Light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latin typeface="Fira Sans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43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8930" y="27761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More than </a:t>
            </a:r>
            <a:r>
              <a:rPr lang="en-US" sz="2400" b="1" dirty="0">
                <a:solidFill>
                  <a:schemeClr val="accent1"/>
                </a:solidFill>
                <a:latin typeface="Calibri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 Arizonans a day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died from opioids last year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F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204932"/>
              </p:ext>
            </p:extLst>
          </p:nvPr>
        </p:nvGraphicFramePr>
        <p:xfrm>
          <a:off x="481781" y="1371446"/>
          <a:ext cx="7504931" cy="486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F94E3283-EFA3-41EE-80B7-5C56E69B622E}"/>
              </a:ext>
            </a:extLst>
          </p:cNvPr>
          <p:cNvSpPr txBox="1"/>
          <p:nvPr/>
        </p:nvSpPr>
        <p:spPr>
          <a:xfrm>
            <a:off x="7350823" y="1259407"/>
            <a:ext cx="1566880" cy="9207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1"/>
                </a:solidFill>
              </a:rPr>
              <a:t>Total Opioid Deaths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1F456A4-DE26-463C-9AD4-89593208C9C9}"/>
              </a:ext>
            </a:extLst>
          </p:cNvPr>
          <p:cNvSpPr txBox="1"/>
          <p:nvPr/>
        </p:nvSpPr>
        <p:spPr>
          <a:xfrm>
            <a:off x="7445991" y="2891304"/>
            <a:ext cx="1566880" cy="9112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Rx/Synthetic Deaths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C2282FD-E93D-4809-8E09-99FD558D285B}"/>
              </a:ext>
            </a:extLst>
          </p:cNvPr>
          <p:cNvSpPr txBox="1"/>
          <p:nvPr/>
        </p:nvSpPr>
        <p:spPr>
          <a:xfrm>
            <a:off x="7738406" y="4671515"/>
            <a:ext cx="1381054" cy="9270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2"/>
                </a:solidFill>
              </a:rPr>
              <a:t>Heroin Deaths</a:t>
            </a:r>
          </a:p>
        </p:txBody>
      </p:sp>
    </p:spTree>
    <p:extLst>
      <p:ext uri="{BB962C8B-B14F-4D97-AF65-F5344CB8AC3E}">
        <p14:creationId xmlns:p14="http://schemas.microsoft.com/office/powerpoint/2010/main" val="169493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3B60C4-2E4C-45DA-8369-ADACC8D8B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279701"/>
              </p:ext>
            </p:extLst>
          </p:nvPr>
        </p:nvGraphicFramePr>
        <p:xfrm>
          <a:off x="438593" y="1562566"/>
          <a:ext cx="8373140" cy="455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326324-B84C-46AA-9B7E-2A936DBCE0C7}"/>
              </a:ext>
            </a:extLst>
          </p:cNvPr>
          <p:cNvSpPr/>
          <p:nvPr/>
        </p:nvSpPr>
        <p:spPr>
          <a:xfrm>
            <a:off x="438593" y="557331"/>
            <a:ext cx="837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Similarly, the monthly number of </a:t>
            </a:r>
            <a:r>
              <a:rPr lang="en-US" b="1" u="sng" dirty="0">
                <a:solidFill>
                  <a:srgbClr val="C00000"/>
                </a:solidFill>
                <a:latin typeface="Calibri" panose="020F0502020204030204"/>
                <a:ea typeface="+mn-ea"/>
              </a:rPr>
              <a:t>opioid deaths</a:t>
            </a:r>
            <a:r>
              <a:rPr lang="en-US" b="1" dirty="0">
                <a:solidFill>
                  <a:srgbClr val="C00000"/>
                </a:solidFill>
                <a:latin typeface="Calibri" panose="020F0502020204030204"/>
                <a:ea typeface="+mn-ea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latin typeface="Calibri" panose="020F0502020204030204"/>
                <a:ea typeface="+mn-ea"/>
              </a:rPr>
              <a:t>reached a peak in mid-2020, followed by a decline, but has increased again in 2021.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FECE1-F0BB-4BFB-9379-60ECFB0ECEE6}"/>
              </a:ext>
            </a:extLst>
          </p:cNvPr>
          <p:cNvSpPr/>
          <p:nvPr/>
        </p:nvSpPr>
        <p:spPr>
          <a:xfrm>
            <a:off x="438593" y="6187143"/>
            <a:ext cx="7563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Data Source: Death Certificates (July 2019- June 2021), n=3,782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17A96-FF2D-4C24-A8DB-2ECECE59D9E0}"/>
              </a:ext>
            </a:extLst>
          </p:cNvPr>
          <p:cNvSpPr/>
          <p:nvPr/>
        </p:nvSpPr>
        <p:spPr>
          <a:xfrm>
            <a:off x="410924" y="6454219"/>
            <a:ext cx="7328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*Data for 2020 and 2021 is provisional and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83143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3494E-6BA3-4DC9-B91C-DF13051FA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38" y="786580"/>
            <a:ext cx="6695767" cy="3972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900A0-BB74-4648-A30E-BD7966B18667}"/>
              </a:ext>
            </a:extLst>
          </p:cNvPr>
          <p:cNvSpPr txBox="1"/>
          <p:nvPr/>
        </p:nvSpPr>
        <p:spPr>
          <a:xfrm>
            <a:off x="344129" y="141080"/>
            <a:ext cx="821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CDC 12 Month-ending Provisional Drug Overdoses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6BF68-E615-4D6A-B525-CDD27E35AFEB}"/>
              </a:ext>
            </a:extLst>
          </p:cNvPr>
          <p:cNvSpPr txBox="1"/>
          <p:nvPr/>
        </p:nvSpPr>
        <p:spPr>
          <a:xfrm>
            <a:off x="462116" y="6486193"/>
            <a:ext cx="8219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https://www.cdc.gov/nchs/nvss/vsrr/drug-overdose-data.htm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5C7F0-79F0-4402-A1D3-6ABE3CC4CE6F}"/>
              </a:ext>
            </a:extLst>
          </p:cNvPr>
          <p:cNvSpPr txBox="1"/>
          <p:nvPr/>
        </p:nvSpPr>
        <p:spPr>
          <a:xfrm>
            <a:off x="7049729" y="908860"/>
            <a:ext cx="2025445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As of April 2021:</a:t>
            </a:r>
          </a:p>
          <a:p>
            <a:endParaRPr lang="en-US" dirty="0"/>
          </a:p>
          <a:p>
            <a:r>
              <a:rPr lang="en-US" dirty="0"/>
              <a:t>2,005 deaths involving opioids</a:t>
            </a:r>
          </a:p>
          <a:p>
            <a:endParaRPr lang="en-US" dirty="0"/>
          </a:p>
          <a:p>
            <a:r>
              <a:rPr lang="en-US" dirty="0"/>
              <a:t>1,192  deaths involving psychostimulants</a:t>
            </a:r>
          </a:p>
          <a:p>
            <a:endParaRPr lang="en-US" dirty="0"/>
          </a:p>
          <a:p>
            <a:r>
              <a:rPr lang="en-US" dirty="0"/>
              <a:t>In prior 12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D6710-CEF5-4A30-B1FF-7CB97C6D48A6}"/>
              </a:ext>
            </a:extLst>
          </p:cNvPr>
          <p:cNvSpPr txBox="1"/>
          <p:nvPr/>
        </p:nvSpPr>
        <p:spPr>
          <a:xfrm>
            <a:off x="432619" y="5314726"/>
            <a:ext cx="7708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Number of Reported Overdose Deaths in Past 12 Months in Arizona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April 2020: 2,146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April 2021: 2,743</a:t>
            </a:r>
          </a:p>
        </p:txBody>
      </p:sp>
    </p:spTree>
    <p:extLst>
      <p:ext uri="{BB962C8B-B14F-4D97-AF65-F5344CB8AC3E}">
        <p14:creationId xmlns:p14="http://schemas.microsoft.com/office/powerpoint/2010/main" val="80409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BA04FC-E15B-4380-BAF0-535C22D13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29" t="806" r="35296" b="7908"/>
          <a:stretch/>
        </p:blipFill>
        <p:spPr>
          <a:xfrm>
            <a:off x="4847303" y="1695912"/>
            <a:ext cx="3824748" cy="4353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924E0F-963D-43B6-BABB-F502003130F6}"/>
              </a:ext>
            </a:extLst>
          </p:cNvPr>
          <p:cNvSpPr txBox="1"/>
          <p:nvPr/>
        </p:nvSpPr>
        <p:spPr>
          <a:xfrm>
            <a:off x="324905" y="288691"/>
            <a:ext cx="825496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The rate of </a:t>
            </a:r>
            <a:r>
              <a:rPr lang="en-US" b="1" u="sng" dirty="0">
                <a:solidFill>
                  <a:srgbClr val="C00000"/>
                </a:solidFill>
                <a:latin typeface="Calibri" panose="020F0502020204030204"/>
                <a:ea typeface="+mn-ea"/>
              </a:rPr>
              <a:t>opioid deaths</a:t>
            </a:r>
            <a:r>
              <a:rPr lang="en-US" b="1" dirty="0">
                <a:solidFill>
                  <a:srgbClr val="C00000"/>
                </a:solidFill>
                <a:latin typeface="Calibri" panose="020F0502020204030204"/>
                <a:ea typeface="+mn-ea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per 100,000 residents was higher in 2020 than in 2019 for all counties except Yuma.  Highest rates are in Maricopa, Pima and Yavapai counties.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550149-739A-4CA0-8887-9C5D8E1CE5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45" t="5501" r="34304" b="8351"/>
          <a:stretch/>
        </p:blipFill>
        <p:spPr>
          <a:xfrm>
            <a:off x="91013" y="1677227"/>
            <a:ext cx="3978132" cy="44136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442F11-5BF2-48B9-ABB0-37A78F5B203B}"/>
              </a:ext>
            </a:extLst>
          </p:cNvPr>
          <p:cNvSpPr/>
          <p:nvPr/>
        </p:nvSpPr>
        <p:spPr>
          <a:xfrm>
            <a:off x="1777209" y="1188509"/>
            <a:ext cx="2047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2019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2A13BC-8B3F-4CF7-88D4-2383AEE2CC6A}"/>
              </a:ext>
            </a:extLst>
          </p:cNvPr>
          <p:cNvSpPr/>
          <p:nvPr/>
        </p:nvSpPr>
        <p:spPr>
          <a:xfrm>
            <a:off x="6624106" y="1235104"/>
            <a:ext cx="2047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1450B7-08AB-4FBF-B965-41AE396B5D3A}"/>
              </a:ext>
            </a:extLst>
          </p:cNvPr>
          <p:cNvSpPr/>
          <p:nvPr/>
        </p:nvSpPr>
        <p:spPr>
          <a:xfrm>
            <a:off x="324905" y="6163680"/>
            <a:ext cx="7000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Source: Death Certificates, 2019-2020</a:t>
            </a:r>
          </a:p>
        </p:txBody>
      </p:sp>
    </p:spTree>
    <p:extLst>
      <p:ext uri="{BB962C8B-B14F-4D97-AF65-F5344CB8AC3E}">
        <p14:creationId xmlns:p14="http://schemas.microsoft.com/office/powerpoint/2010/main" val="95557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B73EFAC-F2AE-4BEE-8247-94E13E9B8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872301"/>
              </p:ext>
            </p:extLst>
          </p:nvPr>
        </p:nvGraphicFramePr>
        <p:xfrm>
          <a:off x="457200" y="1715615"/>
          <a:ext cx="8298711" cy="408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9D50CE-9553-4C9A-A2A7-857254747B43}"/>
              </a:ext>
            </a:extLst>
          </p:cNvPr>
          <p:cNvSpPr txBox="1"/>
          <p:nvPr/>
        </p:nvSpPr>
        <p:spPr>
          <a:xfrm>
            <a:off x="324905" y="471477"/>
            <a:ext cx="8254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20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Two-thirds of verified </a:t>
            </a:r>
            <a:r>
              <a:rPr lang="en-US" b="1" u="sng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fatal and non-fatal opioid overdose events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were among people aged 15-44, with 30% of overdose events among 25-34 year-olds.  </a:t>
            </a: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85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19F373-0903-4CEC-809F-5882BA2FD663}"/>
              </a:ext>
            </a:extLst>
          </p:cNvPr>
          <p:cNvSpPr txBox="1"/>
          <p:nvPr/>
        </p:nvSpPr>
        <p:spPr>
          <a:xfrm>
            <a:off x="372139" y="726590"/>
            <a:ext cx="82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20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Similarly, two-thirds of </a:t>
            </a:r>
            <a:r>
              <a:rPr lang="en-US" b="1" u="sng" dirty="0">
                <a:solidFill>
                  <a:srgbClr val="C00000"/>
                </a:solidFill>
                <a:latin typeface="Calibri" panose="020F0502020204030204"/>
                <a:ea typeface="+mn-ea"/>
              </a:rPr>
              <a:t>opioid deaths</a:t>
            </a:r>
            <a:r>
              <a:rPr lang="en-US" b="1" dirty="0">
                <a:solidFill>
                  <a:srgbClr val="C00000"/>
                </a:solidFill>
                <a:latin typeface="Calibri" panose="020F0502020204030204"/>
                <a:ea typeface="+mn-ea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were among people aged 15-44, although there was a lower proportion of fatalities among 15-24 year-olds.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977A48-828A-4923-8146-681278605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818914"/>
              </p:ext>
            </p:extLst>
          </p:nvPr>
        </p:nvGraphicFramePr>
        <p:xfrm>
          <a:off x="372139" y="1714501"/>
          <a:ext cx="8336092" cy="406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187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D1B2-03C5-4F26-B3EC-7349C6E6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13" y="15451"/>
            <a:ext cx="7886700" cy="987439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From Arizona Child Fatality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D32E7-6D57-4E70-A875-BABBEA7A6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88890"/>
            <a:ext cx="3886200" cy="1398671"/>
          </a:xfrm>
          <a:ln>
            <a:solidFill>
              <a:srgbClr val="7A0306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2019</a:t>
            </a:r>
          </a:p>
          <a:p>
            <a:r>
              <a:rPr lang="en-US" sz="2000" dirty="0"/>
              <a:t>Of the 30 poisoning deaths, 28 deaths involved opioids and 27 of opioid deaths involved fentanyl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81B7CF-5DFE-41B9-A617-E731A2A52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1103356"/>
            <a:ext cx="3886200" cy="1384205"/>
          </a:xfrm>
          <a:ln>
            <a:solidFill>
              <a:srgbClr val="7A0306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2020</a:t>
            </a:r>
          </a:p>
          <a:p>
            <a:r>
              <a:rPr lang="en-US" sz="2000" dirty="0"/>
              <a:t>Of the 52 poisoning deaths, 51 were opiate overdoses and fentanyl was responsible for 50 poisonings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5FE840-5B2C-4266-850E-00E7E8239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621283"/>
              </p:ext>
            </p:extLst>
          </p:nvPr>
        </p:nvGraphicFramePr>
        <p:xfrm>
          <a:off x="628650" y="3618272"/>
          <a:ext cx="7711563" cy="322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3FBEE4B-B338-4D9E-BADC-C14241CFF4A3}"/>
              </a:ext>
            </a:extLst>
          </p:cNvPr>
          <p:cNvSpPr/>
          <p:nvPr/>
        </p:nvSpPr>
        <p:spPr>
          <a:xfrm>
            <a:off x="628650" y="2941179"/>
            <a:ext cx="8122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500"/>
              </a:spcAft>
              <a:tabLst>
                <a:tab pos="2371725" algn="l"/>
              </a:tabLst>
            </a:pPr>
            <a:r>
              <a:rPr lang="en-US" sz="1600" b="1" dirty="0">
                <a:latin typeface="Century Gothic" panose="020B0502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Number of Substances Found as a Contributing Factor to the Death of a Child by Deceased Child User or Other Child or Adult User, Ages 0-17 Years, Arizona, 2020</a:t>
            </a:r>
            <a:endParaRPr lang="en-US" sz="16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C45188-22DF-4D2D-A306-1317F4001AC3}"/>
              </a:ext>
            </a:extLst>
          </p:cNvPr>
          <p:cNvSpPr txBox="1"/>
          <p:nvPr/>
        </p:nvSpPr>
        <p:spPr>
          <a:xfrm>
            <a:off x="619873" y="682197"/>
            <a:ext cx="825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 sz="20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White, non-Hispanic individuals accounted for 57% of </a:t>
            </a:r>
            <a:r>
              <a:rPr lang="en-US" b="1" u="sng" dirty="0">
                <a:solidFill>
                  <a:srgbClr val="C00000"/>
                </a:solidFill>
                <a:latin typeface="Calibri" panose="020F0502020204030204"/>
                <a:ea typeface="+mn-ea"/>
              </a:rPr>
              <a:t>opioid deaths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2EFC3C-3E96-4F6F-9384-644FC0A4C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189037"/>
              </p:ext>
            </p:extLst>
          </p:nvPr>
        </p:nvGraphicFramePr>
        <p:xfrm>
          <a:off x="324904" y="1399511"/>
          <a:ext cx="8478854" cy="445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EE912BF-B339-496D-9522-F26A642F150D}"/>
              </a:ext>
            </a:extLst>
          </p:cNvPr>
          <p:cNvSpPr/>
          <p:nvPr/>
        </p:nvSpPr>
        <p:spPr>
          <a:xfrm>
            <a:off x="506360" y="6139064"/>
            <a:ext cx="6818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Data Source: Death Certificates, Jan 2019- Aug 2021 (n=4,866)</a:t>
            </a:r>
          </a:p>
        </p:txBody>
      </p:sp>
    </p:spTree>
    <p:extLst>
      <p:ext uri="{BB962C8B-B14F-4D97-AF65-F5344CB8AC3E}">
        <p14:creationId xmlns:p14="http://schemas.microsoft.com/office/powerpoint/2010/main" val="3806230891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ADHS">
      <a:dk1>
        <a:sysClr val="windowText" lastClr="000000"/>
      </a:dk1>
      <a:lt1>
        <a:sysClr val="window" lastClr="FFFFFF"/>
      </a:lt1>
      <a:dk2>
        <a:srgbClr val="2E9EAC"/>
      </a:dk2>
      <a:lt2>
        <a:srgbClr val="A8DADC"/>
      </a:lt2>
      <a:accent1>
        <a:srgbClr val="542344"/>
      </a:accent1>
      <a:accent2>
        <a:srgbClr val="25408F"/>
      </a:accent2>
      <a:accent3>
        <a:srgbClr val="2E9EAC"/>
      </a:accent3>
      <a:accent4>
        <a:srgbClr val="95CB99"/>
      </a:accent4>
      <a:accent5>
        <a:srgbClr val="A8DADC"/>
      </a:accent5>
      <a:accent6>
        <a:srgbClr val="F1FAE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HS">
    <a:dk1>
      <a:sysClr val="windowText" lastClr="000000"/>
    </a:dk1>
    <a:lt1>
      <a:sysClr val="window" lastClr="FFFFFF"/>
    </a:lt1>
    <a:dk2>
      <a:srgbClr val="7A0306"/>
    </a:dk2>
    <a:lt2>
      <a:srgbClr val="E4E9EF"/>
    </a:lt2>
    <a:accent1>
      <a:srgbClr val="7A0306"/>
    </a:accent1>
    <a:accent2>
      <a:srgbClr val="EE3124"/>
    </a:accent2>
    <a:accent3>
      <a:srgbClr val="B82927"/>
    </a:accent3>
    <a:accent4>
      <a:srgbClr val="858585"/>
    </a:accent4>
    <a:accent5>
      <a:srgbClr val="000000"/>
    </a:accent5>
    <a:accent6>
      <a:srgbClr val="758085"/>
    </a:accent6>
    <a:hlink>
      <a:srgbClr val="EE3124"/>
    </a:hlink>
    <a:folHlink>
      <a:srgbClr val="B2B2B2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20853</TotalTime>
  <Words>892</Words>
  <Application>Microsoft Office PowerPoint</Application>
  <PresentationFormat>On-screen Show (4:3)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Meiryo</vt:lpstr>
      <vt:lpstr>MS PGothic</vt:lpstr>
      <vt:lpstr>Arial</vt:lpstr>
      <vt:lpstr>Calibri</vt:lpstr>
      <vt:lpstr>Calibri Light</vt:lpstr>
      <vt:lpstr>Century Gothic</vt:lpstr>
      <vt:lpstr>Fira Sans Light</vt:lpstr>
      <vt:lpstr>Open Sans Extrabold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Arizona Child Fatality Review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BrookeWest</dc:creator>
  <cp:lastModifiedBy>Sheila Sjolander</cp:lastModifiedBy>
  <cp:revision>1047</cp:revision>
  <cp:lastPrinted>2021-11-29T20:11:18Z</cp:lastPrinted>
  <dcterms:created xsi:type="dcterms:W3CDTF">2016-05-18T19:23:34Z</dcterms:created>
  <dcterms:modified xsi:type="dcterms:W3CDTF">2021-11-29T20:16:03Z</dcterms:modified>
</cp:coreProperties>
</file>