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25321" y="2424429"/>
            <a:ext cx="6293357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16404" y="358216"/>
            <a:ext cx="571055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2043" y="2148357"/>
            <a:ext cx="7437755" cy="3439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aaphx.org/" TargetMode="External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505447" y="6393281"/>
            <a:ext cx="2329180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Times New Roman"/>
                <a:cs typeface="Times New Roman"/>
              </a:rPr>
              <a:t>©2023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Area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Agency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on</a:t>
            </a:r>
            <a:r>
              <a:rPr dirty="0" sz="900" spc="3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Aging,</a:t>
            </a:r>
            <a:r>
              <a:rPr dirty="0" sz="900" spc="9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Region</a:t>
            </a:r>
            <a:r>
              <a:rPr dirty="0" sz="900" spc="9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One,</a:t>
            </a:r>
            <a:r>
              <a:rPr dirty="0" sz="900" spc="65">
                <a:latin typeface="Times New Roman"/>
                <a:cs typeface="Times New Roman"/>
              </a:rPr>
              <a:t> </a:t>
            </a:r>
            <a:r>
              <a:rPr dirty="0" sz="900" spc="-20">
                <a:latin typeface="Times New Roman"/>
                <a:cs typeface="Times New Roman"/>
              </a:rPr>
              <a:t>Inc.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59105" marR="5080" indent="-447040">
              <a:lnSpc>
                <a:spcPct val="100000"/>
              </a:lnSpc>
              <a:spcBef>
                <a:spcPts val="100"/>
              </a:spcBef>
            </a:pPr>
            <a:r>
              <a:rPr dirty="0" sz="5400"/>
              <a:t>ABUSE</a:t>
            </a:r>
            <a:r>
              <a:rPr dirty="0" sz="5400" spc="-80"/>
              <a:t> </a:t>
            </a:r>
            <a:r>
              <a:rPr dirty="0" sz="5400"/>
              <a:t>AND</a:t>
            </a:r>
            <a:r>
              <a:rPr dirty="0" sz="5400" spc="-80"/>
              <a:t> </a:t>
            </a:r>
            <a:r>
              <a:rPr dirty="0" sz="5400" spc="-25"/>
              <a:t>THE </a:t>
            </a:r>
            <a:r>
              <a:rPr dirty="0" sz="5400"/>
              <a:t>OLDER</a:t>
            </a:r>
            <a:r>
              <a:rPr dirty="0" sz="5400" spc="-15"/>
              <a:t> </a:t>
            </a:r>
            <a:r>
              <a:rPr dirty="0" sz="5400" spc="-10"/>
              <a:t>ADULT</a:t>
            </a:r>
            <a:endParaRPr sz="540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00400" y="457200"/>
            <a:ext cx="3108960" cy="1833372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3435858" y="4820488"/>
            <a:ext cx="24250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 Black"/>
                <a:cs typeface="Arial Black"/>
              </a:rPr>
              <a:t>November</a:t>
            </a:r>
            <a:r>
              <a:rPr dirty="0" sz="1800" spc="-80">
                <a:latin typeface="Arial Black"/>
                <a:cs typeface="Arial Black"/>
              </a:rPr>
              <a:t> </a:t>
            </a:r>
            <a:r>
              <a:rPr dirty="0" sz="1800">
                <a:latin typeface="Arial Black"/>
                <a:cs typeface="Arial Black"/>
              </a:rPr>
              <a:t>14,</a:t>
            </a:r>
            <a:r>
              <a:rPr dirty="0" sz="1800" spc="-65">
                <a:latin typeface="Arial Black"/>
                <a:cs typeface="Arial Black"/>
              </a:rPr>
              <a:t> </a:t>
            </a:r>
            <a:r>
              <a:rPr dirty="0" sz="1800" spc="-20">
                <a:latin typeface="Arial Black"/>
                <a:cs typeface="Arial Black"/>
              </a:rPr>
              <a:t>2023</a:t>
            </a:r>
            <a:endParaRPr sz="1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8230" y="461518"/>
            <a:ext cx="7385050" cy="13677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928369" marR="5080" indent="-916305">
              <a:lnSpc>
                <a:spcPct val="100000"/>
              </a:lnSpc>
              <a:spcBef>
                <a:spcPts val="105"/>
              </a:spcBef>
              <a:tabLst>
                <a:tab pos="4624070" algn="l"/>
              </a:tabLst>
            </a:pPr>
            <a:r>
              <a:rPr dirty="0"/>
              <a:t>What</a:t>
            </a:r>
            <a:r>
              <a:rPr dirty="0" spc="-5"/>
              <a:t> </a:t>
            </a:r>
            <a:r>
              <a:rPr dirty="0"/>
              <a:t>can</a:t>
            </a:r>
            <a:r>
              <a:rPr dirty="0" spc="-20"/>
              <a:t> </a:t>
            </a:r>
            <a:r>
              <a:rPr dirty="0"/>
              <a:t>you</a:t>
            </a:r>
            <a:r>
              <a:rPr dirty="0" spc="-5"/>
              <a:t> </a:t>
            </a:r>
            <a:r>
              <a:rPr dirty="0"/>
              <a:t>do</a:t>
            </a:r>
            <a:r>
              <a:rPr dirty="0" spc="-5"/>
              <a:t> </a:t>
            </a:r>
            <a:r>
              <a:rPr dirty="0"/>
              <a:t>to</a:t>
            </a:r>
            <a:r>
              <a:rPr dirty="0" spc="-25"/>
              <a:t> </a:t>
            </a:r>
            <a:r>
              <a:rPr dirty="0" spc="-20"/>
              <a:t>help </a:t>
            </a:r>
            <a:r>
              <a:rPr dirty="0"/>
              <a:t>someone</a:t>
            </a:r>
            <a:r>
              <a:rPr dirty="0" spc="-35"/>
              <a:t> </a:t>
            </a:r>
            <a:r>
              <a:rPr dirty="0" spc="-25"/>
              <a:t>in</a:t>
            </a:r>
            <a:r>
              <a:rPr dirty="0"/>
              <a:t>	</a:t>
            </a:r>
            <a:r>
              <a:rPr dirty="0" spc="-10"/>
              <a:t>need?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6849236" y="6670490"/>
            <a:ext cx="2062480" cy="139065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©2023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Area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Agency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 Aging,</a:t>
            </a:r>
            <a:r>
              <a:rPr dirty="0" sz="800" spc="-2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Region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One,</a:t>
            </a:r>
            <a:r>
              <a:rPr dirty="0" sz="800" spc="-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Inc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7790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</a:tabLst>
            </a:pPr>
            <a:r>
              <a:rPr dirty="0"/>
              <a:t>Listen</a:t>
            </a:r>
            <a:r>
              <a:rPr dirty="0" spc="-50"/>
              <a:t> </a:t>
            </a:r>
            <a:r>
              <a:rPr dirty="0"/>
              <a:t>to</a:t>
            </a:r>
            <a:r>
              <a:rPr dirty="0" spc="-55"/>
              <a:t> </a:t>
            </a:r>
            <a:r>
              <a:rPr dirty="0"/>
              <a:t>their</a:t>
            </a:r>
            <a:r>
              <a:rPr dirty="0" spc="-60"/>
              <a:t> </a:t>
            </a:r>
            <a:r>
              <a:rPr dirty="0"/>
              <a:t>story</a:t>
            </a:r>
            <a:r>
              <a:rPr dirty="0" spc="-65"/>
              <a:t> </a:t>
            </a:r>
            <a:r>
              <a:rPr dirty="0"/>
              <a:t>and</a:t>
            </a:r>
            <a:r>
              <a:rPr dirty="0" spc="-50"/>
              <a:t> </a:t>
            </a:r>
            <a:r>
              <a:rPr dirty="0"/>
              <a:t>believe</a:t>
            </a:r>
            <a:r>
              <a:rPr dirty="0" spc="-45"/>
              <a:t> </a:t>
            </a:r>
            <a:r>
              <a:rPr dirty="0" spc="-20"/>
              <a:t>them</a:t>
            </a: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</a:tabLst>
            </a:pPr>
            <a:r>
              <a:rPr dirty="0"/>
              <a:t>Hold</a:t>
            </a:r>
            <a:r>
              <a:rPr dirty="0" spc="-35"/>
              <a:t> </a:t>
            </a:r>
            <a:r>
              <a:rPr dirty="0"/>
              <a:t>what</a:t>
            </a:r>
            <a:r>
              <a:rPr dirty="0" spc="-50"/>
              <a:t> </a:t>
            </a:r>
            <a:r>
              <a:rPr dirty="0"/>
              <a:t>you</a:t>
            </a:r>
            <a:r>
              <a:rPr dirty="0" spc="-35"/>
              <a:t> </a:t>
            </a:r>
            <a:r>
              <a:rPr dirty="0"/>
              <a:t>are</a:t>
            </a:r>
            <a:r>
              <a:rPr dirty="0" spc="-40"/>
              <a:t> </a:t>
            </a:r>
            <a:r>
              <a:rPr dirty="0"/>
              <a:t>told</a:t>
            </a:r>
            <a:r>
              <a:rPr dirty="0" spc="-40"/>
              <a:t> </a:t>
            </a:r>
            <a:r>
              <a:rPr dirty="0"/>
              <a:t>in</a:t>
            </a:r>
            <a:r>
              <a:rPr dirty="0" spc="-35"/>
              <a:t> </a:t>
            </a:r>
            <a:r>
              <a:rPr dirty="0" spc="-10"/>
              <a:t>confidence</a:t>
            </a:r>
          </a:p>
          <a:p>
            <a:pPr marL="354965" marR="508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</a:tabLst>
            </a:pPr>
            <a:r>
              <a:rPr dirty="0"/>
              <a:t>Encourage</a:t>
            </a:r>
            <a:r>
              <a:rPr dirty="0" spc="-55"/>
              <a:t> </a:t>
            </a:r>
            <a:r>
              <a:rPr dirty="0"/>
              <a:t>your</a:t>
            </a:r>
            <a:r>
              <a:rPr dirty="0" spc="-65"/>
              <a:t> </a:t>
            </a:r>
            <a:r>
              <a:rPr dirty="0"/>
              <a:t>friend</a:t>
            </a:r>
            <a:r>
              <a:rPr dirty="0" spc="-65"/>
              <a:t> </a:t>
            </a:r>
            <a:r>
              <a:rPr dirty="0"/>
              <a:t>to</a:t>
            </a:r>
            <a:r>
              <a:rPr dirty="0" spc="-80"/>
              <a:t> </a:t>
            </a:r>
            <a:r>
              <a:rPr dirty="0"/>
              <a:t>think</a:t>
            </a:r>
            <a:r>
              <a:rPr dirty="0" spc="-65"/>
              <a:t> </a:t>
            </a:r>
            <a:r>
              <a:rPr dirty="0"/>
              <a:t>about</a:t>
            </a:r>
            <a:r>
              <a:rPr dirty="0" spc="-65"/>
              <a:t> </a:t>
            </a:r>
            <a:r>
              <a:rPr dirty="0" spc="-10"/>
              <a:t>safety. </a:t>
            </a:r>
            <a:r>
              <a:rPr dirty="0"/>
              <a:t>Help</a:t>
            </a:r>
            <a:r>
              <a:rPr dirty="0" spc="-50"/>
              <a:t> </a:t>
            </a:r>
            <a:r>
              <a:rPr dirty="0"/>
              <a:t>your</a:t>
            </a:r>
            <a:r>
              <a:rPr dirty="0" spc="-50"/>
              <a:t> </a:t>
            </a:r>
            <a:r>
              <a:rPr dirty="0"/>
              <a:t>friend</a:t>
            </a:r>
            <a:r>
              <a:rPr dirty="0" spc="-55"/>
              <a:t> </a:t>
            </a:r>
            <a:r>
              <a:rPr dirty="0"/>
              <a:t>make</a:t>
            </a:r>
            <a:r>
              <a:rPr dirty="0" spc="-50"/>
              <a:t> </a:t>
            </a:r>
            <a:r>
              <a:rPr dirty="0"/>
              <a:t>concrete</a:t>
            </a:r>
            <a:r>
              <a:rPr dirty="0" spc="-60"/>
              <a:t> </a:t>
            </a:r>
            <a:r>
              <a:rPr dirty="0"/>
              <a:t>plans</a:t>
            </a:r>
            <a:r>
              <a:rPr dirty="0" spc="-60"/>
              <a:t> </a:t>
            </a:r>
            <a:r>
              <a:rPr dirty="0"/>
              <a:t>to</a:t>
            </a:r>
            <a:r>
              <a:rPr dirty="0" spc="-65"/>
              <a:t> </a:t>
            </a:r>
            <a:r>
              <a:rPr dirty="0" spc="-20"/>
              <a:t>deal </a:t>
            </a:r>
            <a:r>
              <a:rPr dirty="0"/>
              <a:t>with</a:t>
            </a:r>
            <a:r>
              <a:rPr dirty="0" spc="-60"/>
              <a:t> </a:t>
            </a:r>
            <a:r>
              <a:rPr dirty="0"/>
              <a:t>“what</a:t>
            </a:r>
            <a:r>
              <a:rPr dirty="0" spc="-50"/>
              <a:t> </a:t>
            </a:r>
            <a:r>
              <a:rPr dirty="0" spc="-20"/>
              <a:t>ifs”</a:t>
            </a: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</a:tabLst>
            </a:pPr>
            <a:r>
              <a:rPr dirty="0"/>
              <a:t>Provide</a:t>
            </a:r>
            <a:r>
              <a:rPr dirty="0" spc="-90"/>
              <a:t> </a:t>
            </a:r>
            <a:r>
              <a:rPr dirty="0"/>
              <a:t>information</a:t>
            </a:r>
            <a:r>
              <a:rPr dirty="0" spc="-75"/>
              <a:t> </a:t>
            </a:r>
            <a:r>
              <a:rPr dirty="0"/>
              <a:t>on</a:t>
            </a:r>
            <a:r>
              <a:rPr dirty="0" spc="-80"/>
              <a:t> </a:t>
            </a:r>
            <a:r>
              <a:rPr dirty="0" spc="-10"/>
              <a:t>resources</a:t>
            </a:r>
          </a:p>
          <a:p>
            <a:pPr marL="354965" indent="-342265">
              <a:lnSpc>
                <a:spcPct val="100000"/>
              </a:lnSpc>
              <a:spcBef>
                <a:spcPts val="675"/>
              </a:spcBef>
              <a:buChar char="•"/>
              <a:tabLst>
                <a:tab pos="354965" algn="l"/>
              </a:tabLst>
            </a:pPr>
            <a:r>
              <a:rPr dirty="0"/>
              <a:t>Respect</a:t>
            </a:r>
            <a:r>
              <a:rPr dirty="0" spc="-60"/>
              <a:t> </a:t>
            </a:r>
            <a:r>
              <a:rPr dirty="0"/>
              <a:t>their</a:t>
            </a:r>
            <a:r>
              <a:rPr dirty="0" spc="-70"/>
              <a:t> </a:t>
            </a:r>
            <a:r>
              <a:rPr dirty="0"/>
              <a:t>choices</a:t>
            </a:r>
            <a:r>
              <a:rPr dirty="0" spc="-65"/>
              <a:t> </a:t>
            </a:r>
            <a:r>
              <a:rPr dirty="0"/>
              <a:t>and</a:t>
            </a:r>
            <a:r>
              <a:rPr dirty="0" spc="-55"/>
              <a:t> </a:t>
            </a:r>
            <a:r>
              <a:rPr dirty="0" spc="-10"/>
              <a:t>limits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44064" y="2671698"/>
            <a:ext cx="505523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/>
              <a:t>Contact</a:t>
            </a:r>
            <a:r>
              <a:rPr dirty="0" sz="3600" spc="-20"/>
              <a:t> </a:t>
            </a:r>
            <a:r>
              <a:rPr dirty="0" sz="3600" spc="-10"/>
              <a:t>Information</a:t>
            </a:r>
            <a:endParaRPr sz="3600"/>
          </a:p>
        </p:txBody>
      </p:sp>
      <p:sp>
        <p:nvSpPr>
          <p:cNvPr id="3" name="object 3" descr=""/>
          <p:cNvSpPr txBox="1"/>
          <p:nvPr/>
        </p:nvSpPr>
        <p:spPr>
          <a:xfrm>
            <a:off x="1692020" y="3723513"/>
            <a:ext cx="6219190" cy="1489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3200" spc="-10" b="1">
                <a:latin typeface="Times New Roman"/>
                <a:cs typeface="Times New Roman"/>
                <a:hlinkClick r:id="rId2"/>
              </a:rPr>
              <a:t>www.aaaphx.org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3200" b="1" i="1">
                <a:latin typeface="Times New Roman"/>
                <a:cs typeface="Times New Roman"/>
              </a:rPr>
              <a:t>Senior</a:t>
            </a:r>
            <a:r>
              <a:rPr dirty="0" sz="3200" spc="-10" b="1" i="1">
                <a:latin typeface="Times New Roman"/>
                <a:cs typeface="Times New Roman"/>
              </a:rPr>
              <a:t> </a:t>
            </a:r>
            <a:r>
              <a:rPr dirty="0" sz="3200" b="1">
                <a:latin typeface="Times New Roman"/>
                <a:cs typeface="Times New Roman"/>
              </a:rPr>
              <a:t>HELP</a:t>
            </a:r>
            <a:r>
              <a:rPr dirty="0" sz="3200" spc="-25" b="1">
                <a:latin typeface="Times New Roman"/>
                <a:cs typeface="Times New Roman"/>
              </a:rPr>
              <a:t> </a:t>
            </a:r>
            <a:r>
              <a:rPr dirty="0" sz="3200" b="1">
                <a:latin typeface="Times New Roman"/>
                <a:cs typeface="Times New Roman"/>
              </a:rPr>
              <a:t>LINE: </a:t>
            </a:r>
            <a:r>
              <a:rPr dirty="0" sz="3200">
                <a:latin typeface="Times New Roman"/>
                <a:cs typeface="Times New Roman"/>
              </a:rPr>
              <a:t>(602)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264-</a:t>
            </a:r>
            <a:r>
              <a:rPr dirty="0" sz="3200" spc="-20">
                <a:latin typeface="Times New Roman"/>
                <a:cs typeface="Times New Roman"/>
              </a:rPr>
              <a:t>4357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200400" y="457200"/>
            <a:ext cx="3108960" cy="1833372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6849236" y="6670490"/>
            <a:ext cx="2062480" cy="139065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©2023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Area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Agency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 Aging,</a:t>
            </a:r>
            <a:r>
              <a:rPr dirty="0" sz="800" spc="-2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Region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One,</a:t>
            </a:r>
            <a:r>
              <a:rPr dirty="0" sz="800" spc="-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Inc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9576" y="187197"/>
            <a:ext cx="524383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Aging</a:t>
            </a:r>
            <a:r>
              <a:rPr dirty="0" spc="-5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 spc="-10"/>
              <a:t>America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00" y="1022603"/>
            <a:ext cx="6477000" cy="5301996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6823329" y="6659371"/>
            <a:ext cx="2088514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©2023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Area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Agency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 Aging,</a:t>
            </a:r>
            <a:r>
              <a:rPr dirty="0" sz="800" spc="-2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Region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One,</a:t>
            </a:r>
            <a:r>
              <a:rPr dirty="0" sz="800" spc="-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spc="-20" b="1">
                <a:solidFill>
                  <a:srgbClr val="D5D5F5"/>
                </a:solidFill>
                <a:latin typeface="Times New Roman"/>
                <a:cs typeface="Times New Roman"/>
              </a:rPr>
              <a:t>Inc.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4752" y="796797"/>
            <a:ext cx="471487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5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 spc="-10"/>
              <a:t>Abuse?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4540" y="1624024"/>
            <a:ext cx="7531734" cy="347852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800">
                <a:latin typeface="Arial"/>
                <a:cs typeface="Arial"/>
              </a:rPr>
              <a:t>Defined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as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pattern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behavior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that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includes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use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or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threat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violence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intimidation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for </a:t>
            </a:r>
            <a:r>
              <a:rPr dirty="0" sz="2800">
                <a:latin typeface="Arial"/>
                <a:cs typeface="Arial"/>
              </a:rPr>
              <a:t>the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purpose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gaining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power</a:t>
            </a:r>
            <a:r>
              <a:rPr dirty="0" sz="2800" spc="-4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and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control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over </a:t>
            </a:r>
            <a:r>
              <a:rPr dirty="0" sz="2800">
                <a:latin typeface="Arial"/>
                <a:cs typeface="Arial"/>
              </a:rPr>
              <a:t>another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person</a:t>
            </a:r>
            <a:endParaRPr sz="2800">
              <a:latin typeface="Arial"/>
              <a:cs typeface="Arial"/>
            </a:endParaRPr>
          </a:p>
          <a:p>
            <a:pPr marL="355600" marR="871219" indent="-343535">
              <a:lnSpc>
                <a:spcPct val="100000"/>
              </a:lnSpc>
              <a:spcBef>
                <a:spcPts val="680"/>
              </a:spcBef>
              <a:buChar char="•"/>
              <a:tabLst>
                <a:tab pos="355600" algn="l"/>
              </a:tabLst>
            </a:pPr>
            <a:r>
              <a:rPr dirty="0" sz="2800">
                <a:latin typeface="Arial"/>
                <a:cs typeface="Arial"/>
              </a:rPr>
              <a:t>Sexual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abuse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“non-</a:t>
            </a:r>
            <a:r>
              <a:rPr dirty="0" sz="2800">
                <a:latin typeface="Arial"/>
                <a:cs typeface="Arial"/>
              </a:rPr>
              <a:t>consenting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sexual </a:t>
            </a:r>
            <a:r>
              <a:rPr dirty="0" sz="2800">
                <a:latin typeface="Arial"/>
                <a:cs typeface="Arial"/>
              </a:rPr>
              <a:t>contact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any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 spc="-20">
                <a:latin typeface="Arial"/>
                <a:cs typeface="Arial"/>
              </a:rPr>
              <a:t>kind”</a:t>
            </a:r>
            <a:endParaRPr sz="2800">
              <a:latin typeface="Arial"/>
              <a:cs typeface="Arial"/>
            </a:endParaRPr>
          </a:p>
          <a:p>
            <a:pPr marL="756285" marR="1061085" indent="-287020">
              <a:lnSpc>
                <a:spcPct val="100000"/>
              </a:lnSpc>
              <a:spcBef>
                <a:spcPts val="590"/>
              </a:spcBef>
            </a:pPr>
            <a:r>
              <a:rPr dirty="0" sz="2400">
                <a:latin typeface="Arial"/>
                <a:cs typeface="Arial"/>
              </a:rPr>
              <a:t>–</a:t>
            </a:r>
            <a:r>
              <a:rPr dirty="0" sz="2400" spc="24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not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about SEX but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about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POWER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50">
                <a:latin typeface="Arial"/>
                <a:cs typeface="Arial"/>
              </a:rPr>
              <a:t>&amp; </a:t>
            </a:r>
            <a:r>
              <a:rPr dirty="0" sz="2400" spc="-10">
                <a:latin typeface="Arial"/>
                <a:cs typeface="Arial"/>
              </a:rPr>
              <a:t>CONTROL!!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220973" y="6047943"/>
            <a:ext cx="27006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National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Center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-10">
                <a:latin typeface="Times New Roman"/>
                <a:cs typeface="Times New Roman"/>
              </a:rPr>
              <a:t> Elder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Abuse,1998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850760" y="6659371"/>
            <a:ext cx="206121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©2023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Area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Agency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</a:t>
            </a:r>
            <a:r>
              <a:rPr dirty="0" sz="800" spc="-1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Aging,</a:t>
            </a:r>
            <a:r>
              <a:rPr dirty="0" sz="800" spc="-1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Region</a:t>
            </a:r>
            <a:r>
              <a:rPr dirty="0" sz="800" spc="-4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One,</a:t>
            </a:r>
            <a:r>
              <a:rPr dirty="0" sz="800" spc="-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Inc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00">
              <a:lnSpc>
                <a:spcPct val="100000"/>
              </a:lnSpc>
              <a:spcBef>
                <a:spcPts val="105"/>
              </a:spcBef>
            </a:pPr>
            <a:r>
              <a:rPr dirty="0" spc="-10"/>
              <a:t>Difference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76122" y="1378965"/>
            <a:ext cx="8058150" cy="5182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354965" marR="1410970" indent="-342900">
              <a:lnSpc>
                <a:spcPct val="100000"/>
              </a:lnSpc>
              <a:spcBef>
                <a:spcPts val="105"/>
              </a:spcBef>
              <a:buFont typeface="Candara"/>
              <a:buChar char="•"/>
              <a:tabLst>
                <a:tab pos="354965" algn="l"/>
              </a:tabLst>
            </a:pPr>
            <a:r>
              <a:rPr dirty="0" sz="3200" b="1">
                <a:latin typeface="Candara"/>
                <a:cs typeface="Candara"/>
              </a:rPr>
              <a:t>Elder</a:t>
            </a:r>
            <a:r>
              <a:rPr dirty="0" sz="3200" spc="-10" b="1">
                <a:latin typeface="Candara"/>
                <a:cs typeface="Candara"/>
              </a:rPr>
              <a:t> </a:t>
            </a:r>
            <a:r>
              <a:rPr dirty="0" sz="3200" b="1">
                <a:latin typeface="Candara"/>
                <a:cs typeface="Candara"/>
              </a:rPr>
              <a:t>Abuse</a:t>
            </a:r>
            <a:r>
              <a:rPr dirty="0" sz="3200" spc="-25" b="1">
                <a:latin typeface="Candara"/>
                <a:cs typeface="Candara"/>
              </a:rPr>
              <a:t> </a:t>
            </a:r>
            <a:r>
              <a:rPr dirty="0" sz="3200" b="1">
                <a:latin typeface="Candara"/>
                <a:cs typeface="Candara"/>
              </a:rPr>
              <a:t>is</a:t>
            </a:r>
            <a:r>
              <a:rPr dirty="0" sz="3200" spc="-5" b="1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the</a:t>
            </a:r>
            <a:r>
              <a:rPr dirty="0" sz="3200" spc="-10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abuse,</a:t>
            </a:r>
            <a:r>
              <a:rPr dirty="0" sz="3200" spc="-10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neglect,</a:t>
            </a:r>
            <a:r>
              <a:rPr dirty="0" sz="3200" spc="-20">
                <a:latin typeface="Candara"/>
                <a:cs typeface="Candara"/>
              </a:rPr>
              <a:t> </a:t>
            </a:r>
            <a:r>
              <a:rPr dirty="0" sz="3200" spc="-25">
                <a:latin typeface="Candara"/>
                <a:cs typeface="Candara"/>
              </a:rPr>
              <a:t>or </a:t>
            </a:r>
            <a:r>
              <a:rPr dirty="0" sz="3200">
                <a:latin typeface="Candara"/>
                <a:cs typeface="Candara"/>
              </a:rPr>
              <a:t>financial</a:t>
            </a:r>
            <a:r>
              <a:rPr dirty="0" sz="3200" spc="10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exploitation of</a:t>
            </a:r>
            <a:r>
              <a:rPr dirty="0" sz="3200" spc="-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a</a:t>
            </a:r>
            <a:r>
              <a:rPr dirty="0" sz="3200" spc="15">
                <a:latin typeface="Candara"/>
                <a:cs typeface="Candara"/>
              </a:rPr>
              <a:t> </a:t>
            </a:r>
            <a:r>
              <a:rPr dirty="0" sz="3200" spc="-10" b="1">
                <a:latin typeface="Candara"/>
                <a:cs typeface="Candara"/>
              </a:rPr>
              <a:t>vulnerable </a:t>
            </a:r>
            <a:r>
              <a:rPr dirty="0" sz="3200">
                <a:latin typeface="Candara"/>
                <a:cs typeface="Candara"/>
              </a:rPr>
              <a:t>adult,</a:t>
            </a:r>
            <a:r>
              <a:rPr dirty="0" sz="3200" spc="-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usually</a:t>
            </a:r>
            <a:r>
              <a:rPr dirty="0" sz="3200" spc="10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by</a:t>
            </a:r>
            <a:r>
              <a:rPr dirty="0" sz="3200" spc="-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a family</a:t>
            </a:r>
            <a:r>
              <a:rPr dirty="0" sz="3200" spc="1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member</a:t>
            </a:r>
            <a:r>
              <a:rPr dirty="0" sz="3200" spc="-15">
                <a:latin typeface="Candara"/>
                <a:cs typeface="Candara"/>
              </a:rPr>
              <a:t> </a:t>
            </a:r>
            <a:r>
              <a:rPr dirty="0" sz="3200" spc="-25">
                <a:latin typeface="Candara"/>
                <a:cs typeface="Candara"/>
              </a:rPr>
              <a:t>or </a:t>
            </a:r>
            <a:r>
              <a:rPr dirty="0" sz="3200" spc="-10">
                <a:latin typeface="Candara"/>
                <a:cs typeface="Candara"/>
              </a:rPr>
              <a:t>caregiver.</a:t>
            </a:r>
            <a:endParaRPr sz="3200">
              <a:latin typeface="Candara"/>
              <a:cs typeface="Candara"/>
            </a:endParaRPr>
          </a:p>
          <a:p>
            <a:pPr lvl="1" marL="3753485" indent="-342265">
              <a:lnSpc>
                <a:spcPct val="100000"/>
              </a:lnSpc>
              <a:spcBef>
                <a:spcPts val="1925"/>
              </a:spcBef>
              <a:buFont typeface="Candara"/>
              <a:buChar char="•"/>
              <a:tabLst>
                <a:tab pos="3753485" algn="l"/>
              </a:tabLst>
            </a:pPr>
            <a:r>
              <a:rPr dirty="0" sz="3200" spc="-25" b="1">
                <a:latin typeface="Candara"/>
                <a:cs typeface="Candara"/>
              </a:rPr>
              <a:t>VS</a:t>
            </a:r>
            <a:endParaRPr sz="3200">
              <a:latin typeface="Candara"/>
              <a:cs typeface="Candara"/>
            </a:endParaRPr>
          </a:p>
          <a:p>
            <a:pPr marL="354965" marR="603885" indent="-342900">
              <a:lnSpc>
                <a:spcPct val="100000"/>
              </a:lnSpc>
              <a:spcBef>
                <a:spcPts val="1920"/>
              </a:spcBef>
              <a:buFont typeface="Candara"/>
              <a:buChar char="•"/>
              <a:tabLst>
                <a:tab pos="354965" algn="l"/>
              </a:tabLst>
            </a:pPr>
            <a:r>
              <a:rPr dirty="0" sz="3200" b="1">
                <a:latin typeface="Candara"/>
                <a:cs typeface="Candara"/>
              </a:rPr>
              <a:t>Domestic</a:t>
            </a:r>
            <a:r>
              <a:rPr dirty="0" sz="3200" spc="-45" b="1">
                <a:latin typeface="Candara"/>
                <a:cs typeface="Candara"/>
              </a:rPr>
              <a:t> </a:t>
            </a:r>
            <a:r>
              <a:rPr dirty="0" sz="3200" b="1">
                <a:latin typeface="Candara"/>
                <a:cs typeface="Candara"/>
              </a:rPr>
              <a:t>Violence</a:t>
            </a:r>
            <a:r>
              <a:rPr dirty="0" sz="3200" spc="-10" b="1">
                <a:latin typeface="Candara"/>
                <a:cs typeface="Candara"/>
              </a:rPr>
              <a:t> </a:t>
            </a:r>
            <a:r>
              <a:rPr dirty="0" sz="3200" b="1">
                <a:latin typeface="Candara"/>
                <a:cs typeface="Candara"/>
              </a:rPr>
              <a:t>is</a:t>
            </a:r>
            <a:r>
              <a:rPr dirty="0" sz="3200" spc="-10" b="1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the</a:t>
            </a:r>
            <a:r>
              <a:rPr dirty="0" sz="3200" spc="-20">
                <a:latin typeface="Candara"/>
                <a:cs typeface="Candara"/>
              </a:rPr>
              <a:t> </a:t>
            </a:r>
            <a:r>
              <a:rPr dirty="0" sz="3200" spc="-10">
                <a:latin typeface="Candara"/>
                <a:cs typeface="Candara"/>
              </a:rPr>
              <a:t>emotional, </a:t>
            </a:r>
            <a:r>
              <a:rPr dirty="0" sz="3200">
                <a:latin typeface="Candara"/>
                <a:cs typeface="Candara"/>
              </a:rPr>
              <a:t>financial,</a:t>
            </a:r>
            <a:r>
              <a:rPr dirty="0" sz="3200" spc="20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physical,</a:t>
            </a:r>
            <a:r>
              <a:rPr dirty="0" sz="3200" spc="-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or sexual</a:t>
            </a:r>
            <a:r>
              <a:rPr dirty="0" sz="3200" spc="-20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abuse</a:t>
            </a:r>
            <a:r>
              <a:rPr dirty="0" sz="3200" spc="-20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by </a:t>
            </a:r>
            <a:r>
              <a:rPr dirty="0" sz="3200" spc="-25">
                <a:latin typeface="Candara"/>
                <a:cs typeface="Candara"/>
              </a:rPr>
              <a:t>an </a:t>
            </a:r>
            <a:r>
              <a:rPr dirty="0" sz="3200" b="1">
                <a:latin typeface="Candara"/>
                <a:cs typeface="Candara"/>
              </a:rPr>
              <a:t>intimate</a:t>
            </a:r>
            <a:r>
              <a:rPr dirty="0" sz="3200" spc="-20" b="1">
                <a:latin typeface="Candara"/>
                <a:cs typeface="Candara"/>
              </a:rPr>
              <a:t> </a:t>
            </a:r>
            <a:r>
              <a:rPr dirty="0" sz="3200" b="1">
                <a:latin typeface="Candara"/>
                <a:cs typeface="Candara"/>
              </a:rPr>
              <a:t>partner</a:t>
            </a:r>
            <a:r>
              <a:rPr dirty="0" sz="3200" spc="5" b="1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where</a:t>
            </a:r>
            <a:r>
              <a:rPr dirty="0" sz="3200" spc="-40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the</a:t>
            </a:r>
            <a:r>
              <a:rPr dirty="0" sz="3200" spc="-1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abuse</a:t>
            </a:r>
            <a:r>
              <a:rPr dirty="0" sz="3200" spc="-2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is</a:t>
            </a:r>
            <a:r>
              <a:rPr dirty="0" sz="3200" spc="-5">
                <a:latin typeface="Candara"/>
                <a:cs typeface="Candara"/>
              </a:rPr>
              <a:t> </a:t>
            </a:r>
            <a:r>
              <a:rPr dirty="0" sz="3200" spc="-20">
                <a:latin typeface="Candara"/>
                <a:cs typeface="Candara"/>
              </a:rPr>
              <a:t>used </a:t>
            </a:r>
            <a:r>
              <a:rPr dirty="0" sz="3200">
                <a:latin typeface="Candara"/>
                <a:cs typeface="Candara"/>
              </a:rPr>
              <a:t>to</a:t>
            </a:r>
            <a:r>
              <a:rPr dirty="0" sz="3200" spc="-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exercise</a:t>
            </a:r>
            <a:r>
              <a:rPr dirty="0" sz="3200" spc="-2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power</a:t>
            </a:r>
            <a:r>
              <a:rPr dirty="0" sz="3200" spc="-25">
                <a:latin typeface="Candara"/>
                <a:cs typeface="Candara"/>
              </a:rPr>
              <a:t> </a:t>
            </a:r>
            <a:r>
              <a:rPr dirty="0" sz="3200">
                <a:latin typeface="Candara"/>
                <a:cs typeface="Candara"/>
              </a:rPr>
              <a:t>and</a:t>
            </a:r>
            <a:r>
              <a:rPr dirty="0" sz="3200" spc="10">
                <a:latin typeface="Candara"/>
                <a:cs typeface="Candara"/>
              </a:rPr>
              <a:t> </a:t>
            </a:r>
            <a:r>
              <a:rPr dirty="0" sz="3200" spc="-10">
                <a:latin typeface="Candara"/>
                <a:cs typeface="Candara"/>
              </a:rPr>
              <a:t>control.</a:t>
            </a:r>
            <a:endParaRPr sz="3200">
              <a:latin typeface="Candara"/>
              <a:cs typeface="Candara"/>
            </a:endParaRPr>
          </a:p>
          <a:p>
            <a:pPr algn="r" marR="5080">
              <a:lnSpc>
                <a:spcPct val="100000"/>
              </a:lnSpc>
              <a:spcBef>
                <a:spcPts val="1105"/>
              </a:spcBef>
            </a:pPr>
            <a:r>
              <a:rPr dirty="0" sz="900">
                <a:latin typeface="Times New Roman"/>
                <a:cs typeface="Times New Roman"/>
              </a:rPr>
              <a:t>©2023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Area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Agency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on</a:t>
            </a:r>
            <a:r>
              <a:rPr dirty="0" sz="900" spc="3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Aging,</a:t>
            </a:r>
            <a:r>
              <a:rPr dirty="0" sz="900" spc="9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Region</a:t>
            </a:r>
            <a:r>
              <a:rPr dirty="0" sz="900" spc="9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One,</a:t>
            </a:r>
            <a:r>
              <a:rPr dirty="0" sz="900" spc="65">
                <a:latin typeface="Times New Roman"/>
                <a:cs typeface="Times New Roman"/>
              </a:rPr>
              <a:t> </a:t>
            </a:r>
            <a:r>
              <a:rPr dirty="0" sz="900" spc="-20">
                <a:latin typeface="Times New Roman"/>
                <a:cs typeface="Times New Roman"/>
              </a:rPr>
              <a:t>Inc.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705" y="298449"/>
            <a:ext cx="85451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/>
              <a:t>Older</a:t>
            </a:r>
            <a:r>
              <a:rPr dirty="0" sz="4000" spc="-105"/>
              <a:t> </a:t>
            </a:r>
            <a:r>
              <a:rPr dirty="0" sz="4000"/>
              <a:t>Victims</a:t>
            </a:r>
            <a:r>
              <a:rPr dirty="0" sz="4000" spc="-100"/>
              <a:t> </a:t>
            </a:r>
            <a:r>
              <a:rPr dirty="0" sz="4000"/>
              <a:t>Power</a:t>
            </a:r>
            <a:r>
              <a:rPr dirty="0" sz="4000" spc="-120"/>
              <a:t> </a:t>
            </a:r>
            <a:r>
              <a:rPr dirty="0" sz="4000"/>
              <a:t>&amp;</a:t>
            </a:r>
            <a:r>
              <a:rPr dirty="0" sz="4000" spc="-105"/>
              <a:t> </a:t>
            </a:r>
            <a:r>
              <a:rPr dirty="0" sz="4000" spc="-10"/>
              <a:t>Control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6711188" y="6672478"/>
            <a:ext cx="209550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" indent="-43815">
              <a:lnSpc>
                <a:spcPct val="100000"/>
              </a:lnSpc>
              <a:spcBef>
                <a:spcPts val="100"/>
              </a:spcBef>
              <a:buSzPct val="87500"/>
              <a:buFont typeface="Times New Roman"/>
              <a:buChar char="•"/>
              <a:tabLst>
                <a:tab pos="46990" algn="l"/>
              </a:tabLst>
            </a:pP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©2023</a:t>
            </a:r>
            <a:r>
              <a:rPr dirty="0" sz="800" spc="-3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Area</a:t>
            </a:r>
            <a:r>
              <a:rPr dirty="0" sz="800" spc="-3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Agency</a:t>
            </a:r>
            <a:r>
              <a:rPr dirty="0" sz="800" spc="-3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</a:t>
            </a:r>
            <a:r>
              <a:rPr dirty="0" sz="800" spc="-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Aging,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Region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One,</a:t>
            </a:r>
            <a:r>
              <a:rPr dirty="0" sz="800" spc="-1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Inc</a:t>
            </a:r>
            <a:endParaRPr sz="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00" y="990600"/>
            <a:ext cx="5934456" cy="5562600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7614666" y="6120790"/>
            <a:ext cx="1071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NCALL,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2011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96135" algn="l"/>
              </a:tabLst>
            </a:pPr>
            <a:r>
              <a:rPr dirty="0" spc="-10"/>
              <a:t>Scope</a:t>
            </a:r>
            <a:r>
              <a:rPr dirty="0"/>
              <a:t>	of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 spc="-10"/>
              <a:t>Issue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764540" y="1435353"/>
            <a:ext cx="7531734" cy="46551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2C2CB8"/>
              </a:buClr>
              <a:buChar char="•"/>
              <a:tabLst>
                <a:tab pos="355600" algn="l"/>
              </a:tabLst>
            </a:pPr>
            <a:r>
              <a:rPr dirty="0" sz="2000">
                <a:latin typeface="Arial"/>
                <a:cs typeface="Arial"/>
              </a:rPr>
              <a:t>Up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5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million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seniors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suffer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from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abuse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every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year.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(NCOA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z="2000" spc="-10">
                <a:latin typeface="Arial"/>
                <a:cs typeface="Arial"/>
              </a:rPr>
              <a:t>2021)</a:t>
            </a:r>
            <a:endParaRPr sz="2000">
              <a:latin typeface="Arial"/>
              <a:cs typeface="Arial"/>
            </a:endParaRPr>
          </a:p>
          <a:p>
            <a:pPr algn="just" marL="354330" marR="5080" indent="-342265">
              <a:lnSpc>
                <a:spcPct val="100000"/>
              </a:lnSpc>
              <a:spcBef>
                <a:spcPts val="1635"/>
              </a:spcBef>
              <a:buClr>
                <a:srgbClr val="2C2CB8"/>
              </a:buClr>
              <a:buChar char="•"/>
              <a:tabLst>
                <a:tab pos="355600" algn="l"/>
              </a:tabLst>
            </a:pPr>
            <a:r>
              <a:rPr dirty="0" sz="2000">
                <a:latin typeface="Arial"/>
                <a:cs typeface="Arial"/>
              </a:rPr>
              <a:t>Americans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aged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65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older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likely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targeted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and </a:t>
            </a:r>
            <a:r>
              <a:rPr dirty="0" sz="2000" spc="-25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35%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more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likely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lose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money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once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targeted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respondents </a:t>
            </a:r>
            <a:r>
              <a:rPr dirty="0" sz="2000" spc="-1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their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40s.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(FINRA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2018)</a:t>
            </a:r>
            <a:endParaRPr sz="2000">
              <a:latin typeface="Arial"/>
              <a:cs typeface="Arial"/>
            </a:endParaRPr>
          </a:p>
          <a:p>
            <a:pPr algn="just" lvl="1" marL="756285" indent="-286385">
              <a:lnSpc>
                <a:spcPct val="100000"/>
              </a:lnSpc>
              <a:spcBef>
                <a:spcPts val="434"/>
              </a:spcBef>
              <a:buClr>
                <a:srgbClr val="2C2CB8"/>
              </a:buClr>
              <a:buChar char="•"/>
              <a:tabLst>
                <a:tab pos="756285" algn="l"/>
              </a:tabLst>
            </a:pPr>
            <a:r>
              <a:rPr dirty="0" sz="1800">
                <a:latin typeface="Arial"/>
                <a:cs typeface="Arial"/>
              </a:rPr>
              <a:t>$50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billion per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year lost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fraud.</a:t>
            </a:r>
            <a:endParaRPr sz="1800">
              <a:latin typeface="Arial"/>
              <a:cs typeface="Arial"/>
            </a:endParaRPr>
          </a:p>
          <a:p>
            <a:pPr algn="just" marL="354330" marR="58419" indent="-342265">
              <a:lnSpc>
                <a:spcPct val="100000"/>
              </a:lnSpc>
              <a:spcBef>
                <a:spcPts val="1630"/>
              </a:spcBef>
              <a:buClr>
                <a:srgbClr val="2C2CB8"/>
              </a:buClr>
              <a:buChar char="•"/>
              <a:tabLst>
                <a:tab pos="355600" algn="l"/>
              </a:tabLst>
            </a:pPr>
            <a:r>
              <a:rPr dirty="0" sz="2000">
                <a:latin typeface="Arial"/>
                <a:cs typeface="Arial"/>
              </a:rPr>
              <a:t>1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4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women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1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7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men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experience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abuse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their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lifetime. </a:t>
            </a:r>
            <a:r>
              <a:rPr dirty="0" sz="2000" spc="-10">
                <a:latin typeface="Arial"/>
                <a:cs typeface="Arial"/>
              </a:rPr>
              <a:t>	</a:t>
            </a:r>
            <a:r>
              <a:rPr dirty="0" sz="2000">
                <a:latin typeface="Arial"/>
                <a:cs typeface="Arial"/>
              </a:rPr>
              <a:t>(NCADV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2017)</a:t>
            </a:r>
            <a:endParaRPr sz="2000">
              <a:latin typeface="Arial"/>
              <a:cs typeface="Arial"/>
            </a:endParaRPr>
          </a:p>
          <a:p>
            <a:pPr marL="425450" indent="-412750">
              <a:lnSpc>
                <a:spcPct val="100000"/>
              </a:lnSpc>
              <a:spcBef>
                <a:spcPts val="1630"/>
              </a:spcBef>
              <a:buClr>
                <a:srgbClr val="2C2CB8"/>
              </a:buClr>
              <a:buChar char="•"/>
              <a:tabLst>
                <a:tab pos="425450" algn="l"/>
              </a:tabLst>
            </a:pPr>
            <a:r>
              <a:rPr dirty="0" sz="2000">
                <a:latin typeface="Arial"/>
                <a:cs typeface="Arial"/>
              </a:rPr>
              <a:t>Older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women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are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6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times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more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likely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than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older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men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be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sexually</a:t>
            </a:r>
            <a:r>
              <a:rPr dirty="0" sz="2000" spc="-10">
                <a:latin typeface="Arial"/>
                <a:cs typeface="Arial"/>
              </a:rPr>
              <a:t> assaulted</a:t>
            </a:r>
            <a:endParaRPr sz="2000">
              <a:latin typeface="Arial"/>
              <a:cs typeface="Arial"/>
            </a:endParaRPr>
          </a:p>
          <a:p>
            <a:pPr lvl="1" marL="756285" indent="-286385">
              <a:lnSpc>
                <a:spcPct val="100000"/>
              </a:lnSpc>
              <a:spcBef>
                <a:spcPts val="445"/>
              </a:spcBef>
              <a:buClr>
                <a:srgbClr val="2C2CB8"/>
              </a:buClr>
              <a:buChar char="•"/>
              <a:tabLst>
                <a:tab pos="756285" algn="l"/>
              </a:tabLst>
            </a:pPr>
            <a:r>
              <a:rPr dirty="0" sz="1800">
                <a:latin typeface="Arial"/>
                <a:cs typeface="Arial"/>
              </a:rPr>
              <a:t>18%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women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raped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each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year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are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sixty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years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age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older.</a:t>
            </a:r>
            <a:endParaRPr sz="1800">
              <a:latin typeface="Arial"/>
              <a:cs typeface="Arial"/>
            </a:endParaRPr>
          </a:p>
          <a:p>
            <a:pPr lvl="1" marL="756285" marR="635635" indent="-287020">
              <a:lnSpc>
                <a:spcPct val="100000"/>
              </a:lnSpc>
              <a:spcBef>
                <a:spcPts val="430"/>
              </a:spcBef>
              <a:buClr>
                <a:srgbClr val="2C2CB8"/>
              </a:buClr>
              <a:buChar char="•"/>
              <a:tabLst>
                <a:tab pos="756285" algn="l"/>
              </a:tabLst>
            </a:pPr>
            <a:r>
              <a:rPr dirty="0" sz="1800">
                <a:latin typeface="Arial"/>
                <a:cs typeface="Arial"/>
              </a:rPr>
              <a:t>Less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than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1%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elder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sexual assault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cases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are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and </a:t>
            </a:r>
            <a:r>
              <a:rPr dirty="0" sz="1800" spc="-10">
                <a:latin typeface="Arial"/>
                <a:cs typeface="Arial"/>
              </a:rPr>
              <a:t>substantiated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505447" y="6393281"/>
            <a:ext cx="2329180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Times New Roman"/>
                <a:cs typeface="Times New Roman"/>
              </a:rPr>
              <a:t>©2023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Area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Agency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on</a:t>
            </a:r>
            <a:r>
              <a:rPr dirty="0" sz="900" spc="3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Aging,</a:t>
            </a:r>
            <a:r>
              <a:rPr dirty="0" sz="900" spc="9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Region</a:t>
            </a:r>
            <a:r>
              <a:rPr dirty="0" sz="900" spc="9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One,</a:t>
            </a:r>
            <a:r>
              <a:rPr dirty="0" sz="900" spc="65">
                <a:latin typeface="Times New Roman"/>
                <a:cs typeface="Times New Roman"/>
              </a:rPr>
              <a:t> </a:t>
            </a:r>
            <a:r>
              <a:rPr dirty="0" sz="900" spc="-20">
                <a:latin typeface="Times New Roman"/>
                <a:cs typeface="Times New Roman"/>
              </a:rPr>
              <a:t>Inc.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4410" y="351790"/>
            <a:ext cx="7555230" cy="1247140"/>
          </a:xfrm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1591310" marR="5080" indent="-1579245">
              <a:lnSpc>
                <a:spcPct val="100499"/>
              </a:lnSpc>
              <a:spcBef>
                <a:spcPts val="70"/>
              </a:spcBef>
            </a:pPr>
            <a:r>
              <a:rPr dirty="0" sz="4000"/>
              <a:t>Unique</a:t>
            </a:r>
            <a:r>
              <a:rPr dirty="0" sz="4000" spc="-135"/>
              <a:t> </a:t>
            </a:r>
            <a:r>
              <a:rPr dirty="0" sz="4000"/>
              <a:t>Issues</a:t>
            </a:r>
            <a:r>
              <a:rPr dirty="0" sz="4000" spc="-155"/>
              <a:t> </a:t>
            </a:r>
            <a:r>
              <a:rPr dirty="0" sz="4000"/>
              <a:t>Older</a:t>
            </a:r>
            <a:r>
              <a:rPr dirty="0" sz="4000" spc="-125"/>
              <a:t> </a:t>
            </a:r>
            <a:r>
              <a:rPr dirty="0" sz="4000" spc="-10"/>
              <a:t>Adults </a:t>
            </a:r>
            <a:r>
              <a:rPr dirty="0" sz="4000"/>
              <a:t>of</a:t>
            </a:r>
            <a:r>
              <a:rPr dirty="0" sz="4000" spc="-60"/>
              <a:t> </a:t>
            </a:r>
            <a:r>
              <a:rPr dirty="0" sz="4000"/>
              <a:t>DV</a:t>
            </a:r>
            <a:r>
              <a:rPr dirty="0" sz="4000" spc="-70"/>
              <a:t> </a:t>
            </a:r>
            <a:r>
              <a:rPr dirty="0" sz="4000"/>
              <a:t>May</a:t>
            </a:r>
            <a:r>
              <a:rPr dirty="0" sz="4000" spc="-60"/>
              <a:t> </a:t>
            </a:r>
            <a:r>
              <a:rPr dirty="0" sz="4000" spc="-20"/>
              <a:t>Have</a:t>
            </a:r>
            <a:endParaRPr sz="4000"/>
          </a:p>
        </p:txBody>
      </p:sp>
      <p:sp>
        <p:nvSpPr>
          <p:cNvPr id="3" name="object 3" descr=""/>
          <p:cNvSpPr txBox="1"/>
          <p:nvPr/>
        </p:nvSpPr>
        <p:spPr>
          <a:xfrm>
            <a:off x="307340" y="1701691"/>
            <a:ext cx="7793355" cy="426910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675"/>
              </a:spcBef>
              <a:buClr>
                <a:srgbClr val="21218A"/>
              </a:buClr>
              <a:buChar char="•"/>
              <a:tabLst>
                <a:tab pos="354965" algn="l"/>
              </a:tabLst>
            </a:pPr>
            <a:r>
              <a:rPr dirty="0" sz="2400" spc="-10">
                <a:latin typeface="Arial"/>
                <a:cs typeface="Arial"/>
              </a:rPr>
              <a:t>Isolation</a:t>
            </a:r>
            <a:endParaRPr sz="2400">
              <a:latin typeface="Arial"/>
              <a:cs typeface="Arial"/>
            </a:endParaRPr>
          </a:p>
          <a:p>
            <a:pPr lvl="1" marL="756285" indent="-286385">
              <a:lnSpc>
                <a:spcPct val="100000"/>
              </a:lnSpc>
              <a:spcBef>
                <a:spcPts val="480"/>
              </a:spcBef>
              <a:buClr>
                <a:srgbClr val="21218A"/>
              </a:buClr>
              <a:buChar char="•"/>
              <a:tabLst>
                <a:tab pos="756285" algn="l"/>
              </a:tabLst>
            </a:pPr>
            <a:r>
              <a:rPr dirty="0" sz="2000">
                <a:latin typeface="Arial"/>
                <a:cs typeface="Arial"/>
              </a:rPr>
              <a:t>Less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likely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have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strong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support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system</a:t>
            </a:r>
            <a:endParaRPr sz="20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21218A"/>
              </a:buClr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Many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do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not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identify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as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being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controlled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or</a:t>
            </a:r>
            <a:r>
              <a:rPr dirty="0" sz="2400" spc="-10">
                <a:latin typeface="Arial"/>
                <a:cs typeface="Arial"/>
              </a:rPr>
              <a:t> abused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Clr>
                <a:srgbClr val="21218A"/>
              </a:buClr>
              <a:buChar char="•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Strong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belief that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abuse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will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end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(abuser’s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behavior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will </a:t>
            </a:r>
            <a:r>
              <a:rPr dirty="0" sz="2400" spc="-10">
                <a:latin typeface="Arial"/>
                <a:cs typeface="Arial"/>
              </a:rPr>
              <a:t>change)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80"/>
              </a:spcBef>
              <a:buClr>
                <a:srgbClr val="21218A"/>
              </a:buClr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Financially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dependent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21218A"/>
              </a:buClr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Social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cultural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values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21218A"/>
              </a:buClr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Guilt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Shame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80"/>
              </a:spcBef>
              <a:buClr>
                <a:srgbClr val="21218A"/>
              </a:buClr>
              <a:buChar char="•"/>
              <a:tabLst>
                <a:tab pos="354965" algn="l"/>
              </a:tabLst>
            </a:pPr>
            <a:r>
              <a:rPr dirty="0" sz="2400" spc="-10">
                <a:latin typeface="Arial"/>
                <a:cs typeface="Arial"/>
              </a:rPr>
              <a:t>Religion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575"/>
              </a:spcBef>
              <a:buClr>
                <a:srgbClr val="21218A"/>
              </a:buClr>
              <a:buChar char="•"/>
              <a:tabLst>
                <a:tab pos="354965" algn="l"/>
              </a:tabLst>
            </a:pPr>
            <a:r>
              <a:rPr dirty="0" sz="2400">
                <a:latin typeface="Arial"/>
                <a:cs typeface="Arial"/>
              </a:rPr>
              <a:t>Fear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being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alone/Fear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placement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46753" y="6276238"/>
            <a:ext cx="165100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424455"/>
                </a:solidFill>
                <a:latin typeface="Times New Roman"/>
                <a:cs typeface="Times New Roman"/>
              </a:rPr>
              <a:t>NCALL,</a:t>
            </a:r>
            <a:r>
              <a:rPr dirty="0" sz="1400" spc="-4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424455"/>
                </a:solidFill>
                <a:latin typeface="Times New Roman"/>
                <a:cs typeface="Times New Roman"/>
              </a:rPr>
              <a:t>OVW</a:t>
            </a:r>
            <a:r>
              <a:rPr dirty="0" sz="1400" spc="-55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424455"/>
                </a:solidFill>
                <a:latin typeface="Times New Roman"/>
                <a:cs typeface="Times New Roman"/>
              </a:rPr>
              <a:t>(2017)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505447" y="6393281"/>
            <a:ext cx="2329180" cy="1682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900">
                <a:latin typeface="Times New Roman"/>
                <a:cs typeface="Times New Roman"/>
              </a:rPr>
              <a:t>©2023</a:t>
            </a:r>
            <a:r>
              <a:rPr dirty="0" sz="900" spc="-1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Area</a:t>
            </a:r>
            <a:r>
              <a:rPr dirty="0" sz="900" spc="15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Agency</a:t>
            </a:r>
            <a:r>
              <a:rPr dirty="0" sz="900" spc="6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on</a:t>
            </a:r>
            <a:r>
              <a:rPr dirty="0" sz="900" spc="3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Aging,</a:t>
            </a:r>
            <a:r>
              <a:rPr dirty="0" sz="900" spc="9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Region</a:t>
            </a:r>
            <a:r>
              <a:rPr dirty="0" sz="900" spc="90">
                <a:latin typeface="Times New Roman"/>
                <a:cs typeface="Times New Roman"/>
              </a:rPr>
              <a:t> </a:t>
            </a:r>
            <a:r>
              <a:rPr dirty="0" sz="900">
                <a:latin typeface="Times New Roman"/>
                <a:cs typeface="Times New Roman"/>
              </a:rPr>
              <a:t>One,</a:t>
            </a:r>
            <a:r>
              <a:rPr dirty="0" sz="900" spc="65">
                <a:latin typeface="Times New Roman"/>
                <a:cs typeface="Times New Roman"/>
              </a:rPr>
              <a:t> </a:t>
            </a:r>
            <a:r>
              <a:rPr dirty="0" sz="900" spc="-20">
                <a:latin typeface="Times New Roman"/>
                <a:cs typeface="Times New Roman"/>
              </a:rPr>
              <a:t>Inc.</a:t>
            </a:r>
            <a:endParaRPr sz="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6072" y="420370"/>
            <a:ext cx="645033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Barriers</a:t>
            </a:r>
            <a:r>
              <a:rPr dirty="0" spc="-35"/>
              <a:t> </a:t>
            </a:r>
            <a:r>
              <a:rPr dirty="0"/>
              <a:t>to</a:t>
            </a:r>
            <a:r>
              <a:rPr dirty="0" spc="-5"/>
              <a:t> </a:t>
            </a:r>
            <a:r>
              <a:rPr dirty="0" spc="-10"/>
              <a:t>Reporting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49236" y="6670490"/>
            <a:ext cx="2062480" cy="139065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©2023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Area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Agency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 Aging,</a:t>
            </a:r>
            <a:r>
              <a:rPr dirty="0" sz="800" spc="-2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Region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One,</a:t>
            </a:r>
            <a:r>
              <a:rPr dirty="0" sz="800" spc="-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Inc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64540" y="1243329"/>
            <a:ext cx="7545705" cy="4445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21218A"/>
              </a:buClr>
              <a:buFont typeface="Wingdings"/>
              <a:buChar char=""/>
              <a:tabLst>
                <a:tab pos="355600" algn="l"/>
              </a:tabLst>
            </a:pPr>
            <a:r>
              <a:rPr dirty="0" sz="2800">
                <a:latin typeface="Arial"/>
                <a:cs typeface="Arial"/>
              </a:rPr>
              <a:t>Victims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don’t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seek</a:t>
            </a:r>
            <a:r>
              <a:rPr dirty="0" sz="2800" spc="-7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services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60"/>
              </a:spcBef>
              <a:buClr>
                <a:srgbClr val="21218A"/>
              </a:buClr>
              <a:buFont typeface="Wingdings"/>
              <a:buChar char=""/>
              <a:tabLst>
                <a:tab pos="355600" algn="l"/>
              </a:tabLst>
            </a:pPr>
            <a:r>
              <a:rPr dirty="0" sz="2800">
                <a:latin typeface="Arial"/>
                <a:cs typeface="Arial"/>
              </a:rPr>
              <a:t>Reluctant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report</a:t>
            </a:r>
            <a:r>
              <a:rPr dirty="0" sz="2800" spc="-4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due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shame/credibility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55"/>
              </a:spcBef>
              <a:buClr>
                <a:srgbClr val="21218A"/>
              </a:buClr>
              <a:buFont typeface="Wingdings"/>
              <a:buChar char=""/>
              <a:tabLst>
                <a:tab pos="355600" algn="l"/>
              </a:tabLst>
            </a:pPr>
            <a:r>
              <a:rPr dirty="0" sz="2800">
                <a:latin typeface="Arial"/>
                <a:cs typeface="Arial"/>
              </a:rPr>
              <a:t>Clinicians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under-</a:t>
            </a:r>
            <a:r>
              <a:rPr dirty="0" sz="2800">
                <a:latin typeface="Arial"/>
                <a:cs typeface="Arial"/>
              </a:rPr>
              <a:t>recognize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signs</a:t>
            </a:r>
            <a:r>
              <a:rPr dirty="0" sz="2800" spc="-9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of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abuse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60"/>
              </a:spcBef>
              <a:buClr>
                <a:srgbClr val="21218A"/>
              </a:buClr>
              <a:buFont typeface="Wingdings"/>
              <a:buChar char=""/>
              <a:tabLst>
                <a:tab pos="355600" algn="l"/>
              </a:tabLst>
            </a:pPr>
            <a:r>
              <a:rPr dirty="0" sz="2800">
                <a:latin typeface="Arial"/>
                <a:cs typeface="Arial"/>
              </a:rPr>
              <a:t>Signs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are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attributed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normal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aging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process</a:t>
            </a:r>
            <a:endParaRPr sz="280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2255"/>
              </a:spcBef>
              <a:buClr>
                <a:srgbClr val="21218A"/>
              </a:buClr>
              <a:buFont typeface="Wingdings"/>
              <a:buChar char=""/>
              <a:tabLst>
                <a:tab pos="355600" algn="l"/>
              </a:tabLst>
            </a:pPr>
            <a:r>
              <a:rPr dirty="0" sz="2800">
                <a:latin typeface="Arial"/>
                <a:cs typeface="Arial"/>
              </a:rPr>
              <a:t>Victim</a:t>
            </a:r>
            <a:r>
              <a:rPr dirty="0" sz="2800" spc="-6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may</a:t>
            </a:r>
            <a:r>
              <a:rPr dirty="0" sz="2800" spc="-5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have</a:t>
            </a:r>
            <a:r>
              <a:rPr dirty="0" sz="2800" spc="-5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cognitive/physical</a:t>
            </a:r>
            <a:r>
              <a:rPr dirty="0" sz="2800" spc="-6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limitations </a:t>
            </a:r>
            <a:r>
              <a:rPr dirty="0" sz="2800">
                <a:latin typeface="Arial"/>
                <a:cs typeface="Arial"/>
              </a:rPr>
              <a:t>that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impede</a:t>
            </a:r>
            <a:r>
              <a:rPr dirty="0" sz="2800" spc="-7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reporting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255"/>
              </a:spcBef>
              <a:buClr>
                <a:srgbClr val="21218A"/>
              </a:buClr>
              <a:buFont typeface="Wingdings"/>
              <a:buChar char=""/>
              <a:tabLst>
                <a:tab pos="355600" algn="l"/>
              </a:tabLst>
            </a:pPr>
            <a:r>
              <a:rPr dirty="0" sz="2800">
                <a:latin typeface="Arial"/>
                <a:cs typeface="Arial"/>
              </a:rPr>
              <a:t>Perpetrator</a:t>
            </a:r>
            <a:r>
              <a:rPr dirty="0" sz="2800" spc="-85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blocks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access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to</a:t>
            </a:r>
            <a:r>
              <a:rPr dirty="0" sz="2800" spc="-8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reporting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819905" y="6276238"/>
            <a:ext cx="150368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solidFill>
                  <a:srgbClr val="424455"/>
                </a:solidFill>
                <a:latin typeface="Times New Roman"/>
                <a:cs typeface="Times New Roman"/>
              </a:rPr>
              <a:t>Burgess,</a:t>
            </a:r>
            <a:r>
              <a:rPr dirty="0" sz="1400" spc="-9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424455"/>
                </a:solidFill>
                <a:latin typeface="Times New Roman"/>
                <a:cs typeface="Times New Roman"/>
              </a:rPr>
              <a:t>Ann</a:t>
            </a:r>
            <a:r>
              <a:rPr dirty="0" sz="1400" spc="10">
                <a:solidFill>
                  <a:srgbClr val="424455"/>
                </a:solidFill>
                <a:latin typeface="Times New Roman"/>
                <a:cs typeface="Times New Roman"/>
              </a:rPr>
              <a:t> </a:t>
            </a:r>
            <a:r>
              <a:rPr dirty="0" sz="1400" spc="-10">
                <a:solidFill>
                  <a:srgbClr val="424455"/>
                </a:solidFill>
                <a:latin typeface="Times New Roman"/>
                <a:cs typeface="Times New Roman"/>
              </a:rPr>
              <a:t>(2006)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0" y="457200"/>
            <a:ext cx="2514600" cy="1481327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145844" y="3009137"/>
            <a:ext cx="6550025" cy="2341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2800">
                <a:latin typeface="Arial"/>
                <a:cs typeface="Arial"/>
              </a:rPr>
              <a:t>Community</a:t>
            </a:r>
            <a:r>
              <a:rPr dirty="0" sz="2800" spc="-135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Program:</a:t>
            </a:r>
            <a:endParaRPr sz="2800">
              <a:latin typeface="Arial"/>
              <a:cs typeface="Arial"/>
            </a:endParaRPr>
          </a:p>
          <a:p>
            <a:pPr lvl="1" marL="756285" indent="-287020">
              <a:lnSpc>
                <a:spcPct val="100000"/>
              </a:lnSpc>
              <a:spcBef>
                <a:spcPts val="15"/>
              </a:spcBef>
              <a:buChar char="•"/>
              <a:tabLst>
                <a:tab pos="756285" algn="l"/>
              </a:tabLst>
            </a:pPr>
            <a:r>
              <a:rPr dirty="0" sz="2400">
                <a:latin typeface="Arial"/>
                <a:cs typeface="Arial"/>
              </a:rPr>
              <a:t>Mobile</a:t>
            </a:r>
            <a:r>
              <a:rPr dirty="0" sz="2400" spc="-14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Advocacy</a:t>
            </a:r>
            <a:endParaRPr sz="2400">
              <a:latin typeface="Arial"/>
              <a:cs typeface="Arial"/>
            </a:endParaRPr>
          </a:p>
          <a:p>
            <a:pPr lvl="1" marL="756285" indent="-287020">
              <a:lnSpc>
                <a:spcPct val="100000"/>
              </a:lnSpc>
              <a:buChar char="•"/>
              <a:tabLst>
                <a:tab pos="756285" algn="l"/>
              </a:tabLst>
            </a:pPr>
            <a:r>
              <a:rPr dirty="0" sz="2400">
                <a:latin typeface="Arial"/>
                <a:cs typeface="Arial"/>
              </a:rPr>
              <a:t>Community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Support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Groups</a:t>
            </a:r>
            <a:endParaRPr sz="2400">
              <a:latin typeface="Arial"/>
              <a:cs typeface="Arial"/>
            </a:endParaRPr>
          </a:p>
          <a:p>
            <a:pPr lvl="1" marL="756285" indent="-287020">
              <a:lnSpc>
                <a:spcPct val="100000"/>
              </a:lnSpc>
              <a:spcBef>
                <a:spcPts val="5"/>
              </a:spcBef>
              <a:buChar char="•"/>
              <a:tabLst>
                <a:tab pos="756285" algn="l"/>
              </a:tabLst>
            </a:pPr>
            <a:r>
              <a:rPr dirty="0" sz="2400">
                <a:latin typeface="Arial"/>
                <a:cs typeface="Arial"/>
              </a:rPr>
              <a:t>Outreach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(Prevention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Education)</a:t>
            </a:r>
            <a:endParaRPr sz="2400">
              <a:latin typeface="Arial"/>
              <a:cs typeface="Arial"/>
            </a:endParaRPr>
          </a:p>
          <a:p>
            <a:pPr lvl="1" marL="756285" indent="-287020">
              <a:lnSpc>
                <a:spcPts val="2870"/>
              </a:lnSpc>
              <a:buChar char="•"/>
              <a:tabLst>
                <a:tab pos="756285" algn="l"/>
              </a:tabLst>
            </a:pPr>
            <a:r>
              <a:rPr dirty="0" sz="2400">
                <a:latin typeface="Arial"/>
                <a:cs typeface="Arial"/>
              </a:rPr>
              <a:t>Counseling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(partnership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with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ElderVention)</a:t>
            </a:r>
            <a:endParaRPr sz="2400">
              <a:latin typeface="Arial"/>
              <a:cs typeface="Arial"/>
            </a:endParaRPr>
          </a:p>
          <a:p>
            <a:pPr marL="299085" indent="-286385">
              <a:lnSpc>
                <a:spcPts val="3350"/>
              </a:lnSpc>
              <a:buChar char="•"/>
              <a:tabLst>
                <a:tab pos="299085" algn="l"/>
              </a:tabLst>
            </a:pPr>
            <a:r>
              <a:rPr dirty="0" sz="2800" spc="-10">
                <a:latin typeface="Arial"/>
                <a:cs typeface="Arial"/>
              </a:rPr>
              <a:t>Transitional</a:t>
            </a:r>
            <a:r>
              <a:rPr dirty="0" sz="2800" spc="-130">
                <a:latin typeface="Arial"/>
                <a:cs typeface="Arial"/>
              </a:rPr>
              <a:t> </a:t>
            </a:r>
            <a:r>
              <a:rPr dirty="0" sz="2800" spc="-10">
                <a:latin typeface="Arial"/>
                <a:cs typeface="Arial"/>
              </a:rPr>
              <a:t>Housing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849236" y="6670490"/>
            <a:ext cx="2062480" cy="139065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©2023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Area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Agency</a:t>
            </a:r>
            <a:r>
              <a:rPr dirty="0" sz="800" spc="-3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 Aging,</a:t>
            </a:r>
            <a:r>
              <a:rPr dirty="0" sz="800" spc="-20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Region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b="1">
                <a:solidFill>
                  <a:srgbClr val="D5D5F5"/>
                </a:solidFill>
                <a:latin typeface="Times New Roman"/>
                <a:cs typeface="Times New Roman"/>
              </a:rPr>
              <a:t>One,</a:t>
            </a:r>
            <a:r>
              <a:rPr dirty="0" sz="800" spc="-5" b="1">
                <a:solidFill>
                  <a:srgbClr val="D5D5F5"/>
                </a:solidFill>
                <a:latin typeface="Times New Roman"/>
                <a:cs typeface="Times New Roman"/>
              </a:rPr>
              <a:t> </a:t>
            </a:r>
            <a:r>
              <a:rPr dirty="0" sz="800" spc="-25" b="1">
                <a:solidFill>
                  <a:srgbClr val="D5D5F5"/>
                </a:solidFill>
                <a:latin typeface="Times New Roman"/>
                <a:cs typeface="Times New Roman"/>
              </a:rPr>
              <a:t>Inc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19325" y="2128469"/>
            <a:ext cx="493458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DOVES</a:t>
            </a:r>
            <a:r>
              <a:rPr dirty="0" spc="-25"/>
              <a:t> </a:t>
            </a:r>
            <a:r>
              <a:rPr dirty="0" spc="-10"/>
              <a:t>Program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Cyndi Patterson</dc:creator>
  <dc:title>PowerPoint Presentation</dc:title>
  <dcterms:created xsi:type="dcterms:W3CDTF">2023-11-20T21:49:32Z</dcterms:created>
  <dcterms:modified xsi:type="dcterms:W3CDTF">2023-11-20T21:49:32Z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2023-11-20T00:00:00Z</vt:filetime>
  </property>
  <property fmtid="{D5CDD505-2E9C-101B-9397-08002B2CF9AE}" pid="5" name="Producer">
    <vt:lpwstr>Microsoft® PowerPoint® for Microsoft 365</vt:lpwstr>
  </property>
</Properties>
</file>